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99"/>
  </p:notesMasterIdLst>
  <p:sldIdLst>
    <p:sldId id="256" r:id="rId2"/>
    <p:sldId id="259" r:id="rId3"/>
    <p:sldId id="257" r:id="rId4"/>
    <p:sldId id="301" r:id="rId5"/>
    <p:sldId id="302" r:id="rId6"/>
    <p:sldId id="282" r:id="rId7"/>
    <p:sldId id="300" r:id="rId8"/>
    <p:sldId id="293" r:id="rId9"/>
    <p:sldId id="294" r:id="rId10"/>
    <p:sldId id="295" r:id="rId11"/>
    <p:sldId id="296" r:id="rId12"/>
    <p:sldId id="297" r:id="rId13"/>
    <p:sldId id="298" r:id="rId14"/>
    <p:sldId id="299" r:id="rId15"/>
    <p:sldId id="271" r:id="rId16"/>
    <p:sldId id="319" r:id="rId17"/>
    <p:sldId id="288" r:id="rId18"/>
    <p:sldId id="289" r:id="rId19"/>
    <p:sldId id="290" r:id="rId20"/>
    <p:sldId id="291" r:id="rId21"/>
    <p:sldId id="260" r:id="rId22"/>
    <p:sldId id="261" r:id="rId23"/>
    <p:sldId id="262" r:id="rId24"/>
    <p:sldId id="263" r:id="rId25"/>
    <p:sldId id="265" r:id="rId26"/>
    <p:sldId id="264" r:id="rId27"/>
    <p:sldId id="266" r:id="rId28"/>
    <p:sldId id="279" r:id="rId29"/>
    <p:sldId id="306" r:id="rId30"/>
    <p:sldId id="307" r:id="rId31"/>
    <p:sldId id="303" r:id="rId32"/>
    <p:sldId id="304" r:id="rId33"/>
    <p:sldId id="305" r:id="rId34"/>
    <p:sldId id="308" r:id="rId35"/>
    <p:sldId id="309" r:id="rId36"/>
    <p:sldId id="311" r:id="rId37"/>
    <p:sldId id="334" r:id="rId38"/>
    <p:sldId id="328" r:id="rId39"/>
    <p:sldId id="315" r:id="rId40"/>
    <p:sldId id="312" r:id="rId41"/>
    <p:sldId id="313" r:id="rId42"/>
    <p:sldId id="329" r:id="rId43"/>
    <p:sldId id="330" r:id="rId44"/>
    <p:sldId id="331" r:id="rId45"/>
    <p:sldId id="318" r:id="rId46"/>
    <p:sldId id="320" r:id="rId47"/>
    <p:sldId id="321" r:id="rId48"/>
    <p:sldId id="322" r:id="rId49"/>
    <p:sldId id="354" r:id="rId50"/>
    <p:sldId id="355" r:id="rId51"/>
    <p:sldId id="356" r:id="rId52"/>
    <p:sldId id="357" r:id="rId53"/>
    <p:sldId id="358" r:id="rId54"/>
    <p:sldId id="359" r:id="rId55"/>
    <p:sldId id="360" r:id="rId56"/>
    <p:sldId id="361" r:id="rId57"/>
    <p:sldId id="364" r:id="rId58"/>
    <p:sldId id="362" r:id="rId59"/>
    <p:sldId id="363" r:id="rId60"/>
    <p:sldId id="365" r:id="rId61"/>
    <p:sldId id="335" r:id="rId62"/>
    <p:sldId id="336" r:id="rId63"/>
    <p:sldId id="337" r:id="rId64"/>
    <p:sldId id="338" r:id="rId65"/>
    <p:sldId id="339" r:id="rId66"/>
    <p:sldId id="340" r:id="rId67"/>
    <p:sldId id="341" r:id="rId68"/>
    <p:sldId id="342" r:id="rId69"/>
    <p:sldId id="366" r:id="rId70"/>
    <p:sldId id="367" r:id="rId71"/>
    <p:sldId id="368" r:id="rId72"/>
    <p:sldId id="372" r:id="rId73"/>
    <p:sldId id="369" r:id="rId74"/>
    <p:sldId id="370" r:id="rId75"/>
    <p:sldId id="371" r:id="rId76"/>
    <p:sldId id="346" r:id="rId77"/>
    <p:sldId id="347" r:id="rId78"/>
    <p:sldId id="348" r:id="rId79"/>
    <p:sldId id="349" r:id="rId80"/>
    <p:sldId id="350" r:id="rId81"/>
    <p:sldId id="343" r:id="rId82"/>
    <p:sldId id="344" r:id="rId83"/>
    <p:sldId id="345" r:id="rId84"/>
    <p:sldId id="351" r:id="rId85"/>
    <p:sldId id="352" r:id="rId86"/>
    <p:sldId id="353" r:id="rId87"/>
    <p:sldId id="379" r:id="rId88"/>
    <p:sldId id="380" r:id="rId89"/>
    <p:sldId id="381" r:id="rId90"/>
    <p:sldId id="382" r:id="rId91"/>
    <p:sldId id="383" r:id="rId92"/>
    <p:sldId id="378" r:id="rId93"/>
    <p:sldId id="373" r:id="rId94"/>
    <p:sldId id="374" r:id="rId95"/>
    <p:sldId id="375" r:id="rId96"/>
    <p:sldId id="376" r:id="rId97"/>
    <p:sldId id="377" r:id="rId9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83" autoAdjust="0"/>
    <p:restoredTop sz="94660"/>
  </p:normalViewPr>
  <p:slideViewPr>
    <p:cSldViewPr snapToGrid="0">
      <p:cViewPr varScale="1">
        <p:scale>
          <a:sx n="104" d="100"/>
          <a:sy n="104" d="100"/>
        </p:scale>
        <p:origin x="90" y="5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notesMaster" Target="notesMasters/notesMaster1.xml"/><Relationship Id="rId10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92ACFF0-723C-47A9-A528-993AD116AFA8}" type="datetimeFigureOut">
              <a:rPr lang="en-US" smtClean="0"/>
              <a:t>4/10/2018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3E9996A-380A-491B-B340-C0E7FE54E567}" type="slidenum">
              <a:rPr lang="en-US" smtClean="0"/>
              <a:t>‹#›</a:t>
            </a:fld>
            <a:endParaRPr lang="en-US"/>
          </a:p>
        </p:txBody>
      </p:sp>
    </p:spTree>
    <p:extLst>
      <p:ext uri="{BB962C8B-B14F-4D97-AF65-F5344CB8AC3E}">
        <p14:creationId xmlns:p14="http://schemas.microsoft.com/office/powerpoint/2010/main" val="18248391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E1FF257-2331-42A8-B96D-51528F531A0E}" type="datetime1">
              <a:rPr lang="en-US" smtClean="0"/>
              <a:t>4/10/2018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264B8E-D8B2-483A-9B90-F4BCED666257}" type="slidenum">
              <a:rPr lang="en-US" smtClean="0"/>
              <a:t>‹#›</a:t>
            </a:fld>
            <a:endParaRPr lang="en-US"/>
          </a:p>
        </p:txBody>
      </p:sp>
    </p:spTree>
    <p:extLst>
      <p:ext uri="{BB962C8B-B14F-4D97-AF65-F5344CB8AC3E}">
        <p14:creationId xmlns:p14="http://schemas.microsoft.com/office/powerpoint/2010/main" val="19763110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BE5BC91-FE6E-4825-BED8-08B1DC7FEAA6}" type="datetime1">
              <a:rPr lang="en-US" smtClean="0"/>
              <a:t>4/10/2018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264B8E-D8B2-483A-9B90-F4BCED666257}" type="slidenum">
              <a:rPr lang="en-US" smtClean="0"/>
              <a:t>‹#›</a:t>
            </a:fld>
            <a:endParaRPr lang="en-US"/>
          </a:p>
        </p:txBody>
      </p:sp>
    </p:spTree>
    <p:extLst>
      <p:ext uri="{BB962C8B-B14F-4D97-AF65-F5344CB8AC3E}">
        <p14:creationId xmlns:p14="http://schemas.microsoft.com/office/powerpoint/2010/main" val="35672495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7F0E03B-2803-4A5E-A3AD-794677922E83}" type="datetime1">
              <a:rPr lang="en-US" smtClean="0"/>
              <a:t>4/10/2018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264B8E-D8B2-483A-9B90-F4BCED666257}" type="slidenum">
              <a:rPr lang="en-US" smtClean="0"/>
              <a:t>‹#›</a:t>
            </a:fld>
            <a:endParaRPr lang="en-US"/>
          </a:p>
        </p:txBody>
      </p:sp>
    </p:spTree>
    <p:extLst>
      <p:ext uri="{BB962C8B-B14F-4D97-AF65-F5344CB8AC3E}">
        <p14:creationId xmlns:p14="http://schemas.microsoft.com/office/powerpoint/2010/main" val="36832477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5B5C03C-9B89-4C18-A291-48C234FB0CA4}" type="datetime1">
              <a:rPr lang="en-US" smtClean="0"/>
              <a:t>4/10/2018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264B8E-D8B2-483A-9B90-F4BCED666257}" type="slidenum">
              <a:rPr lang="en-US" smtClean="0"/>
              <a:t>‹#›</a:t>
            </a:fld>
            <a:endParaRPr lang="en-US"/>
          </a:p>
        </p:txBody>
      </p:sp>
    </p:spTree>
    <p:extLst>
      <p:ext uri="{BB962C8B-B14F-4D97-AF65-F5344CB8AC3E}">
        <p14:creationId xmlns:p14="http://schemas.microsoft.com/office/powerpoint/2010/main" val="32831505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5091055-FB9F-4D1D-AA35-1A37056036F6}" type="datetime1">
              <a:rPr lang="en-US" smtClean="0"/>
              <a:t>4/10/2018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264B8E-D8B2-483A-9B90-F4BCED666257}" type="slidenum">
              <a:rPr lang="en-US" smtClean="0"/>
              <a:t>‹#›</a:t>
            </a:fld>
            <a:endParaRPr lang="en-US"/>
          </a:p>
        </p:txBody>
      </p:sp>
    </p:spTree>
    <p:extLst>
      <p:ext uri="{BB962C8B-B14F-4D97-AF65-F5344CB8AC3E}">
        <p14:creationId xmlns:p14="http://schemas.microsoft.com/office/powerpoint/2010/main" val="32599328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DD3EFED-0F6C-4CEE-9943-A41D820F64BE}" type="datetime1">
              <a:rPr lang="en-US" smtClean="0"/>
              <a:t>4/10/2018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264B8E-D8B2-483A-9B90-F4BCED666257}" type="slidenum">
              <a:rPr lang="en-US" smtClean="0"/>
              <a:t>‹#›</a:t>
            </a:fld>
            <a:endParaRPr lang="en-US"/>
          </a:p>
        </p:txBody>
      </p:sp>
    </p:spTree>
    <p:extLst>
      <p:ext uri="{BB962C8B-B14F-4D97-AF65-F5344CB8AC3E}">
        <p14:creationId xmlns:p14="http://schemas.microsoft.com/office/powerpoint/2010/main" val="32277233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F551B67-2344-4E8F-B66A-7B5193359283}" type="datetime1">
              <a:rPr lang="en-US" smtClean="0"/>
              <a:t>4/10/2018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F264B8E-D8B2-483A-9B90-F4BCED666257}" type="slidenum">
              <a:rPr lang="en-US" smtClean="0"/>
              <a:t>‹#›</a:t>
            </a:fld>
            <a:endParaRPr lang="en-US"/>
          </a:p>
        </p:txBody>
      </p:sp>
    </p:spTree>
    <p:extLst>
      <p:ext uri="{BB962C8B-B14F-4D97-AF65-F5344CB8AC3E}">
        <p14:creationId xmlns:p14="http://schemas.microsoft.com/office/powerpoint/2010/main" val="12476750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EC092FF-3FA8-4F3E-8927-CD1339991160}" type="datetime1">
              <a:rPr lang="en-US" smtClean="0"/>
              <a:t>4/10/2018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F264B8E-D8B2-483A-9B90-F4BCED666257}" type="slidenum">
              <a:rPr lang="en-US" smtClean="0"/>
              <a:t>‹#›</a:t>
            </a:fld>
            <a:endParaRPr lang="en-US"/>
          </a:p>
        </p:txBody>
      </p:sp>
    </p:spTree>
    <p:extLst>
      <p:ext uri="{BB962C8B-B14F-4D97-AF65-F5344CB8AC3E}">
        <p14:creationId xmlns:p14="http://schemas.microsoft.com/office/powerpoint/2010/main" val="9896706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B2D5C2-1EEA-4B20-85CB-92A5A4AAD8DF}" type="datetime1">
              <a:rPr lang="en-US" smtClean="0"/>
              <a:t>4/10/2018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F264B8E-D8B2-483A-9B90-F4BCED666257}" type="slidenum">
              <a:rPr lang="en-US" smtClean="0"/>
              <a:t>‹#›</a:t>
            </a:fld>
            <a:endParaRPr lang="en-US"/>
          </a:p>
        </p:txBody>
      </p:sp>
    </p:spTree>
    <p:extLst>
      <p:ext uri="{BB962C8B-B14F-4D97-AF65-F5344CB8AC3E}">
        <p14:creationId xmlns:p14="http://schemas.microsoft.com/office/powerpoint/2010/main" val="817379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208B7213-2082-4A16-93AF-9614C515B728}" type="datetime1">
              <a:rPr lang="en-US" smtClean="0"/>
              <a:t>4/10/2018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264B8E-D8B2-483A-9B90-F4BCED666257}" type="slidenum">
              <a:rPr lang="en-US" smtClean="0"/>
              <a:t>‹#›</a:t>
            </a:fld>
            <a:endParaRPr lang="en-US"/>
          </a:p>
        </p:txBody>
      </p:sp>
    </p:spTree>
    <p:extLst>
      <p:ext uri="{BB962C8B-B14F-4D97-AF65-F5344CB8AC3E}">
        <p14:creationId xmlns:p14="http://schemas.microsoft.com/office/powerpoint/2010/main" val="21528173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A464FF4-CB55-4763-B2C5-64C4E9E85D88}" type="datetime1">
              <a:rPr lang="en-US" smtClean="0"/>
              <a:t>4/10/2018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264B8E-D8B2-483A-9B90-F4BCED666257}" type="slidenum">
              <a:rPr lang="en-US" smtClean="0"/>
              <a:t>‹#›</a:t>
            </a:fld>
            <a:endParaRPr lang="en-US"/>
          </a:p>
        </p:txBody>
      </p:sp>
    </p:spTree>
    <p:extLst>
      <p:ext uri="{BB962C8B-B14F-4D97-AF65-F5344CB8AC3E}">
        <p14:creationId xmlns:p14="http://schemas.microsoft.com/office/powerpoint/2010/main" val="7466017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80A519A-8E51-473C-BB1E-8BBDF6364E75}" type="datetime1">
              <a:rPr lang="en-US" smtClean="0"/>
              <a:t>4/10/2018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F264B8E-D8B2-483A-9B90-F4BCED666257}" type="slidenum">
              <a:rPr lang="en-US" smtClean="0"/>
              <a:t>‹#›</a:t>
            </a:fld>
            <a:endParaRPr lang="en-US"/>
          </a:p>
        </p:txBody>
      </p:sp>
    </p:spTree>
    <p:extLst>
      <p:ext uri="{BB962C8B-B14F-4D97-AF65-F5344CB8AC3E}">
        <p14:creationId xmlns:p14="http://schemas.microsoft.com/office/powerpoint/2010/main" val="192753881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hyperlink" Target="http://openweathermap.org/appid"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4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4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hyperlink" Target="http://localhost:1880/freeboard/" TargetMode="Externa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4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45.png"/></Relationships>
</file>

<file path=ppt/slides/_rels/slide5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51.png"/></Relationships>
</file>

<file path=ppt/slides/_rels/slide5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6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 Id="rId5" Type="http://schemas.openxmlformats.org/officeDocument/2006/relationships/image" Target="../media/image71.png"/><Relationship Id="rId4" Type="http://schemas.openxmlformats.org/officeDocument/2006/relationships/image" Target="../media/image70.png"/></Relationships>
</file>

<file path=ppt/slides/_rels/slide6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 Id="rId4" Type="http://schemas.openxmlformats.org/officeDocument/2006/relationships/image" Target="../media/image82.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 Id="rId5" Type="http://schemas.openxmlformats.org/officeDocument/2006/relationships/image" Target="../media/image88.png"/><Relationship Id="rId4" Type="http://schemas.openxmlformats.org/officeDocument/2006/relationships/image" Target="../media/image87.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6.xml"/><Relationship Id="rId4" Type="http://schemas.openxmlformats.org/officeDocument/2006/relationships/image" Target="../media/image95.png"/></Relationships>
</file>

<file path=ppt/slides/_rels/slide79.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2.xml"/><Relationship Id="rId5" Type="http://schemas.openxmlformats.org/officeDocument/2006/relationships/image" Target="../media/image103.png"/><Relationship Id="rId4" Type="http://schemas.openxmlformats.org/officeDocument/2006/relationships/image" Target="../media/image102.png"/></Relationships>
</file>

<file path=ppt/slides/_rels/slide83.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2.xml"/><Relationship Id="rId4" Type="http://schemas.openxmlformats.org/officeDocument/2006/relationships/image" Target="../media/image110.png"/></Relationships>
</file>

<file path=ppt/slides/_rels/slide86.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2.xml"/><Relationship Id="rId5" Type="http://schemas.openxmlformats.org/officeDocument/2006/relationships/image" Target="../media/image119.png"/><Relationship Id="rId4" Type="http://schemas.openxmlformats.org/officeDocument/2006/relationships/image" Target="../media/image118.png"/></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Node-RED</a:t>
            </a:r>
            <a:br>
              <a:rPr lang="en-US" dirty="0"/>
            </a:br>
            <a:r>
              <a:rPr lang="en-US" dirty="0"/>
              <a:t>Introduction</a:t>
            </a:r>
          </a:p>
        </p:txBody>
      </p:sp>
      <p:sp>
        <p:nvSpPr>
          <p:cNvPr id="3" name="Subtitle 2"/>
          <p:cNvSpPr>
            <a:spLocks noGrp="1"/>
          </p:cNvSpPr>
          <p:nvPr>
            <p:ph type="subTitle" idx="1"/>
          </p:nvPr>
        </p:nvSpPr>
        <p:spPr/>
        <p:txBody>
          <a:bodyPr/>
          <a:lstStyle/>
          <a:p>
            <a:endParaRPr lang="en-US" dirty="0"/>
          </a:p>
          <a:p>
            <a:endParaRPr lang="en-US" dirty="0"/>
          </a:p>
          <a:p>
            <a:r>
              <a:rPr lang="en-US" dirty="0"/>
              <a:t>Dr. </a:t>
            </a:r>
            <a:r>
              <a:rPr lang="en-US"/>
              <a:t>Leon Jololian</a:t>
            </a:r>
            <a:endParaRPr lang="en-US" dirty="0"/>
          </a:p>
        </p:txBody>
      </p:sp>
    </p:spTree>
    <p:extLst>
      <p:ext uri="{BB962C8B-B14F-4D97-AF65-F5344CB8AC3E}">
        <p14:creationId xmlns:p14="http://schemas.microsoft.com/office/powerpoint/2010/main" val="1895009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898067"/>
          </a:xfrm>
        </p:spPr>
        <p:txBody>
          <a:bodyPr/>
          <a:lstStyle/>
          <a:p>
            <a:r>
              <a:rPr lang="en-US" dirty="0"/>
              <a:t>Processing Nodes </a:t>
            </a:r>
          </a:p>
        </p:txBody>
      </p:sp>
      <p:sp>
        <p:nvSpPr>
          <p:cNvPr id="3" name="Content Placeholder 2"/>
          <p:cNvSpPr>
            <a:spLocks noGrp="1"/>
          </p:cNvSpPr>
          <p:nvPr>
            <p:ph idx="1"/>
          </p:nvPr>
        </p:nvSpPr>
        <p:spPr>
          <a:xfrm>
            <a:off x="838200" y="1428161"/>
            <a:ext cx="10515600" cy="4748802"/>
          </a:xfrm>
        </p:spPr>
        <p:txBody>
          <a:bodyPr>
            <a:normAutofit/>
          </a:bodyPr>
          <a:lstStyle/>
          <a:p>
            <a:pPr>
              <a:spcAft>
                <a:spcPts val="800"/>
              </a:spcAft>
            </a:pPr>
            <a:r>
              <a:rPr lang="en-US" sz="2600" dirty="0"/>
              <a:t>Processing nodes allow you to process data. They have an input endpoint and one or more output endpoints. </a:t>
            </a:r>
          </a:p>
          <a:p>
            <a:pPr>
              <a:spcAft>
                <a:spcPts val="800"/>
              </a:spcAft>
            </a:pPr>
            <a:r>
              <a:rPr lang="en-US" sz="2600" dirty="0"/>
              <a:t>They allow you to transform the data type (e.g. </a:t>
            </a:r>
            <a:r>
              <a:rPr lang="en-US" sz="2600" dirty="0" err="1"/>
              <a:t>json</a:t>
            </a:r>
            <a:r>
              <a:rPr lang="en-US" sz="2600" dirty="0"/>
              <a:t>, csv, xml) nodes, use the data to trigger a message (e.g. trigger, delay) nodes, and to write custom code that uses the data received (e.g. function node).</a:t>
            </a:r>
          </a:p>
          <a:p>
            <a:r>
              <a:rPr lang="en-US" sz="2600" dirty="0"/>
              <a:t>For example, the </a:t>
            </a:r>
            <a:r>
              <a:rPr lang="en-US" sz="2600" dirty="0">
                <a:solidFill>
                  <a:srgbClr val="00B0F0"/>
                </a:solidFill>
              </a:rPr>
              <a:t>function</a:t>
            </a:r>
            <a:r>
              <a:rPr lang="en-US" sz="2600" dirty="0"/>
              <a:t> node:</a:t>
            </a:r>
          </a:p>
          <a:p>
            <a:pPr marL="0" indent="0">
              <a:buNone/>
            </a:pPr>
            <a:endParaRPr lang="en-US" sz="2600" dirty="0"/>
          </a:p>
          <a:p>
            <a:endParaRPr lang="en-US" sz="2600" dirty="0"/>
          </a:p>
          <a:p>
            <a:pPr marL="0" indent="0">
              <a:buNone/>
            </a:pPr>
            <a:r>
              <a:rPr lang="en-US" sz="2600" dirty="0"/>
              <a:t>allows a developer to write code to perform customized tasks.</a:t>
            </a:r>
          </a:p>
        </p:txBody>
      </p:sp>
      <p:sp>
        <p:nvSpPr>
          <p:cNvPr id="4" name="Slide Number Placeholder 3"/>
          <p:cNvSpPr>
            <a:spLocks noGrp="1"/>
          </p:cNvSpPr>
          <p:nvPr>
            <p:ph type="sldNum" sz="quarter" idx="12"/>
          </p:nvPr>
        </p:nvSpPr>
        <p:spPr/>
        <p:txBody>
          <a:bodyPr/>
          <a:lstStyle/>
          <a:p>
            <a:fld id="{3F264B8E-D8B2-483A-9B90-F4BCED666257}" type="slidenum">
              <a:rPr lang="en-US" smtClean="0"/>
              <a:t>10</a:t>
            </a:fld>
            <a:endParaRPr lang="en-US"/>
          </a:p>
        </p:txBody>
      </p:sp>
      <p:pic>
        <p:nvPicPr>
          <p:cNvPr id="5" name="Picture 4"/>
          <p:cNvPicPr>
            <a:picLocks noChangeAspect="1"/>
          </p:cNvPicPr>
          <p:nvPr/>
        </p:nvPicPr>
        <p:blipFill>
          <a:blip r:embed="rId2"/>
          <a:stretch>
            <a:fillRect/>
          </a:stretch>
        </p:blipFill>
        <p:spPr>
          <a:xfrm>
            <a:off x="1291668" y="4093540"/>
            <a:ext cx="3009900" cy="923925"/>
          </a:xfrm>
          <a:prstGeom prst="rect">
            <a:avLst/>
          </a:prstGeom>
        </p:spPr>
      </p:pic>
    </p:spTree>
    <p:extLst>
      <p:ext uri="{BB962C8B-B14F-4D97-AF65-F5344CB8AC3E}">
        <p14:creationId xmlns:p14="http://schemas.microsoft.com/office/powerpoint/2010/main" val="20256514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#1: Hello, World!</a:t>
            </a:r>
          </a:p>
        </p:txBody>
      </p:sp>
      <p:sp>
        <p:nvSpPr>
          <p:cNvPr id="3" name="Content Placeholder 2"/>
          <p:cNvSpPr>
            <a:spLocks noGrp="1"/>
          </p:cNvSpPr>
          <p:nvPr>
            <p:ph idx="1"/>
          </p:nvPr>
        </p:nvSpPr>
        <p:spPr/>
        <p:txBody>
          <a:bodyPr/>
          <a:lstStyle/>
          <a:p>
            <a:pPr marL="0" indent="0">
              <a:buNone/>
            </a:pPr>
            <a:r>
              <a:rPr lang="en-US" dirty="0"/>
              <a:t>The flow consists of:</a:t>
            </a:r>
          </a:p>
          <a:p>
            <a:pPr marL="914400" lvl="1" indent="-457200">
              <a:buFont typeface="+mj-lt"/>
              <a:buAutoNum type="arabicPeriod"/>
            </a:pPr>
            <a:r>
              <a:rPr lang="en-US" dirty="0"/>
              <a:t>A comment node used for documentation purposes (non executable)</a:t>
            </a:r>
          </a:p>
          <a:p>
            <a:pPr marL="914400" lvl="1" indent="-457200">
              <a:buFont typeface="+mj-lt"/>
              <a:buAutoNum type="arabicPeriod"/>
            </a:pPr>
            <a:r>
              <a:rPr lang="en-US" dirty="0"/>
              <a:t>An </a:t>
            </a:r>
            <a:r>
              <a:rPr lang="en-US" dirty="0">
                <a:solidFill>
                  <a:srgbClr val="00B0F0"/>
                </a:solidFill>
              </a:rPr>
              <a:t>inject node </a:t>
            </a:r>
            <a:r>
              <a:rPr lang="en-US" dirty="0"/>
              <a:t>used to inject some information into the flow, </a:t>
            </a:r>
          </a:p>
          <a:p>
            <a:pPr marL="914400" lvl="1" indent="-457200">
              <a:buFont typeface="+mj-lt"/>
              <a:buAutoNum type="arabicPeriod"/>
            </a:pPr>
            <a:r>
              <a:rPr lang="en-US" dirty="0"/>
              <a:t>A </a:t>
            </a:r>
            <a:r>
              <a:rPr lang="en-US" dirty="0">
                <a:solidFill>
                  <a:srgbClr val="00B0F0"/>
                </a:solidFill>
              </a:rPr>
              <a:t>debug node </a:t>
            </a:r>
            <a:r>
              <a:rPr lang="en-US" dirty="0"/>
              <a:t>to which the inject node will be connected. This will allow us to see the output from the flow as a debug message. </a:t>
            </a:r>
          </a:p>
        </p:txBody>
      </p:sp>
      <p:sp>
        <p:nvSpPr>
          <p:cNvPr id="4" name="Slide Number Placeholder 3"/>
          <p:cNvSpPr>
            <a:spLocks noGrp="1"/>
          </p:cNvSpPr>
          <p:nvPr>
            <p:ph type="sldNum" sz="quarter" idx="12"/>
          </p:nvPr>
        </p:nvSpPr>
        <p:spPr/>
        <p:txBody>
          <a:bodyPr/>
          <a:lstStyle/>
          <a:p>
            <a:fld id="{3F264B8E-D8B2-483A-9B90-F4BCED666257}" type="slidenum">
              <a:rPr lang="en-US" smtClean="0"/>
              <a:t>11</a:t>
            </a:fld>
            <a:endParaRPr lang="en-US"/>
          </a:p>
        </p:txBody>
      </p:sp>
      <p:pic>
        <p:nvPicPr>
          <p:cNvPr id="5" name="Picture 4"/>
          <p:cNvPicPr>
            <a:picLocks noChangeAspect="1"/>
          </p:cNvPicPr>
          <p:nvPr/>
        </p:nvPicPr>
        <p:blipFill>
          <a:blip r:embed="rId2"/>
          <a:stretch>
            <a:fillRect/>
          </a:stretch>
        </p:blipFill>
        <p:spPr>
          <a:xfrm>
            <a:off x="2305731" y="4008783"/>
            <a:ext cx="6814652" cy="2347567"/>
          </a:xfrm>
          <a:prstGeom prst="rect">
            <a:avLst/>
          </a:prstGeom>
        </p:spPr>
      </p:pic>
    </p:spTree>
    <p:extLst>
      <p:ext uri="{BB962C8B-B14F-4D97-AF65-F5344CB8AC3E}">
        <p14:creationId xmlns:p14="http://schemas.microsoft.com/office/powerpoint/2010/main" val="343919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#2: Show Date</a:t>
            </a:r>
          </a:p>
        </p:txBody>
      </p:sp>
      <p:sp>
        <p:nvSpPr>
          <p:cNvPr id="3" name="Content Placeholder 2"/>
          <p:cNvSpPr>
            <a:spLocks noGrp="1"/>
          </p:cNvSpPr>
          <p:nvPr>
            <p:ph idx="1"/>
          </p:nvPr>
        </p:nvSpPr>
        <p:spPr>
          <a:xfrm>
            <a:off x="838200" y="1643270"/>
            <a:ext cx="10903226" cy="4713080"/>
          </a:xfrm>
        </p:spPr>
        <p:txBody>
          <a:bodyPr/>
          <a:lstStyle/>
          <a:p>
            <a:pPr marL="0" indent="0">
              <a:spcAft>
                <a:spcPts val="1200"/>
              </a:spcAft>
              <a:buNone/>
            </a:pPr>
            <a:r>
              <a:rPr lang="en-US" dirty="0"/>
              <a:t>This flow consists of:</a:t>
            </a:r>
          </a:p>
          <a:p>
            <a:pPr marL="914400" lvl="1" indent="-457200">
              <a:spcAft>
                <a:spcPts val="600"/>
              </a:spcAft>
              <a:buFont typeface="+mj-lt"/>
              <a:buAutoNum type="arabicPeriod"/>
            </a:pPr>
            <a:r>
              <a:rPr lang="en-US" dirty="0"/>
              <a:t>An </a:t>
            </a:r>
            <a:r>
              <a:rPr lang="en-US" dirty="0">
                <a:solidFill>
                  <a:srgbClr val="00B0F0"/>
                </a:solidFill>
              </a:rPr>
              <a:t>Inject node </a:t>
            </a:r>
            <a:r>
              <a:rPr lang="en-US" dirty="0"/>
              <a:t>that creates a time stamp object.</a:t>
            </a:r>
          </a:p>
          <a:p>
            <a:pPr marL="914400" lvl="1" indent="-457200">
              <a:spcAft>
                <a:spcPts val="1200"/>
              </a:spcAft>
              <a:buFont typeface="+mj-lt"/>
              <a:buAutoNum type="arabicPeriod"/>
            </a:pPr>
            <a:r>
              <a:rPr lang="en-US" dirty="0"/>
              <a:t>A </a:t>
            </a:r>
            <a:r>
              <a:rPr lang="en-US" dirty="0">
                <a:solidFill>
                  <a:srgbClr val="00B0F0"/>
                </a:solidFill>
              </a:rPr>
              <a:t>Function  node </a:t>
            </a:r>
            <a:r>
              <a:rPr lang="en-US" dirty="0"/>
              <a:t>to create (transform) the time stamp object into a date object</a:t>
            </a:r>
          </a:p>
          <a:p>
            <a:pPr marL="457200" lvl="1" indent="0">
              <a:buNone/>
            </a:pPr>
            <a:r>
              <a:rPr lang="en-US" dirty="0">
                <a:solidFill>
                  <a:srgbClr val="C00000"/>
                </a:solidFill>
              </a:rPr>
              <a:t>	var date = new Date(msg.payload);</a:t>
            </a:r>
          </a:p>
          <a:p>
            <a:pPr marL="457200" lvl="1" indent="0">
              <a:buNone/>
            </a:pPr>
            <a:r>
              <a:rPr lang="en-US" dirty="0">
                <a:solidFill>
                  <a:srgbClr val="C00000"/>
                </a:solidFill>
              </a:rPr>
              <a:t>	msg.payload = date.toString();</a:t>
            </a:r>
          </a:p>
          <a:p>
            <a:pPr marL="457200" lvl="1" indent="0">
              <a:spcAft>
                <a:spcPts val="1200"/>
              </a:spcAft>
              <a:buNone/>
            </a:pPr>
            <a:r>
              <a:rPr lang="en-US" dirty="0">
                <a:solidFill>
                  <a:srgbClr val="C00000"/>
                </a:solidFill>
              </a:rPr>
              <a:t>	return msg;</a:t>
            </a:r>
          </a:p>
          <a:p>
            <a:pPr marL="457200" lvl="1" indent="0">
              <a:buNone/>
            </a:pPr>
            <a:r>
              <a:rPr lang="en-US" dirty="0"/>
              <a:t>3.  A </a:t>
            </a:r>
            <a:r>
              <a:rPr lang="en-US" dirty="0">
                <a:solidFill>
                  <a:srgbClr val="00B0F0"/>
                </a:solidFill>
              </a:rPr>
              <a:t>Debug node </a:t>
            </a:r>
            <a:r>
              <a:rPr lang="en-US" dirty="0"/>
              <a:t>that displays the formatted time stamp.</a:t>
            </a:r>
          </a:p>
        </p:txBody>
      </p:sp>
      <p:sp>
        <p:nvSpPr>
          <p:cNvPr id="4" name="Slide Number Placeholder 3"/>
          <p:cNvSpPr>
            <a:spLocks noGrp="1"/>
          </p:cNvSpPr>
          <p:nvPr>
            <p:ph type="sldNum" sz="quarter" idx="12"/>
          </p:nvPr>
        </p:nvSpPr>
        <p:spPr/>
        <p:txBody>
          <a:bodyPr/>
          <a:lstStyle/>
          <a:p>
            <a:fld id="{3F264B8E-D8B2-483A-9B90-F4BCED666257}" type="slidenum">
              <a:rPr lang="en-US" smtClean="0"/>
              <a:t>12</a:t>
            </a:fld>
            <a:endParaRPr lang="en-US"/>
          </a:p>
        </p:txBody>
      </p:sp>
    </p:spTree>
    <p:extLst>
      <p:ext uri="{BB962C8B-B14F-4D97-AF65-F5344CB8AC3E}">
        <p14:creationId xmlns:p14="http://schemas.microsoft.com/office/powerpoint/2010/main" val="26072825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2545998" y="1153811"/>
            <a:ext cx="6628250" cy="2161559"/>
          </a:xfrm>
          <a:prstGeom prst="rect">
            <a:avLst/>
          </a:prstGeom>
        </p:spPr>
      </p:pic>
      <p:sp>
        <p:nvSpPr>
          <p:cNvPr id="3" name="Content Placeholder 2"/>
          <p:cNvSpPr>
            <a:spLocks noGrp="1"/>
          </p:cNvSpPr>
          <p:nvPr>
            <p:ph idx="1"/>
          </p:nvPr>
        </p:nvSpPr>
        <p:spPr>
          <a:xfrm>
            <a:off x="234344" y="4166345"/>
            <a:ext cx="11597716" cy="1761174"/>
          </a:xfrm>
          <a:ln>
            <a:solidFill>
              <a:srgbClr val="002060"/>
            </a:solidFill>
          </a:ln>
        </p:spPr>
        <p:txBody>
          <a:bodyPr>
            <a:noAutofit/>
          </a:bodyPr>
          <a:lstStyle/>
          <a:p>
            <a:pPr marL="0" indent="0">
              <a:buNone/>
            </a:pPr>
            <a:r>
              <a:rPr lang="en-US" sz="1800" dirty="0"/>
              <a:t>[{"id":"6a9eedb1.1663b4","type":"debug","z":"38990487.924e5c","name":"","active":true,"complete":"payload","x":349,"y":280,"wires":[]},{"id":"e155b862.0f0338","type":"inject","z":"38990487.924e5c","name":"","topic":"","payload":"","payloadType":"date","repeat":"","crontab":"","once":false,"x":127,"y":184,"wires":[["49923a65.841704"]]},{"id":"49923a65.841704","type":"function","z":"38990487.924e5c","name":"Format timestamp","</a:t>
            </a:r>
            <a:r>
              <a:rPr lang="en-US" sz="1800" dirty="0" err="1"/>
              <a:t>func</a:t>
            </a:r>
            <a:r>
              <a:rPr lang="en-US" sz="1800" dirty="0"/>
              <a:t>":"var date = new Date(</a:t>
            </a:r>
            <a:r>
              <a:rPr lang="en-US" sz="1800" dirty="0" err="1"/>
              <a:t>msg.payload</a:t>
            </a:r>
            <a:r>
              <a:rPr lang="en-US" sz="1800" dirty="0"/>
              <a:t>);\</a:t>
            </a:r>
            <a:r>
              <a:rPr lang="en-US" sz="1800" dirty="0" err="1"/>
              <a:t>nmsg.payload</a:t>
            </a:r>
            <a:r>
              <a:rPr lang="en-US" sz="1800" dirty="0"/>
              <a:t> = date.toString();\nreturn msg;","outputs":1,"noerr":0,"x":232,"y":233,"wires":[["6a9eedb1.1663b4"]]}]</a:t>
            </a:r>
          </a:p>
        </p:txBody>
      </p:sp>
      <p:sp>
        <p:nvSpPr>
          <p:cNvPr id="4" name="Slide Number Placeholder 3"/>
          <p:cNvSpPr>
            <a:spLocks noGrp="1"/>
          </p:cNvSpPr>
          <p:nvPr>
            <p:ph type="sldNum" sz="quarter" idx="12"/>
          </p:nvPr>
        </p:nvSpPr>
        <p:spPr/>
        <p:txBody>
          <a:bodyPr/>
          <a:lstStyle/>
          <a:p>
            <a:fld id="{3F264B8E-D8B2-483A-9B90-F4BCED666257}" type="slidenum">
              <a:rPr lang="en-US" smtClean="0"/>
              <a:t>13</a:t>
            </a:fld>
            <a:endParaRPr lang="en-US"/>
          </a:p>
        </p:txBody>
      </p:sp>
    </p:spTree>
    <p:extLst>
      <p:ext uri="{BB962C8B-B14F-4D97-AF65-F5344CB8AC3E}">
        <p14:creationId xmlns:p14="http://schemas.microsoft.com/office/powerpoint/2010/main" val="10188509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#3: Web Server</a:t>
            </a:r>
          </a:p>
        </p:txBody>
      </p:sp>
      <p:sp>
        <p:nvSpPr>
          <p:cNvPr id="3" name="Content Placeholder 2"/>
          <p:cNvSpPr>
            <a:spLocks noGrp="1"/>
          </p:cNvSpPr>
          <p:nvPr>
            <p:ph idx="1"/>
          </p:nvPr>
        </p:nvSpPr>
        <p:spPr/>
        <p:txBody>
          <a:bodyPr/>
          <a:lstStyle/>
          <a:p>
            <a:pPr marL="0" indent="0">
              <a:spcAft>
                <a:spcPts val="1200"/>
              </a:spcAft>
              <a:buNone/>
            </a:pPr>
            <a:r>
              <a:rPr lang="en-US" dirty="0"/>
              <a:t>This flow consists of:</a:t>
            </a:r>
          </a:p>
          <a:p>
            <a:pPr marL="914400" lvl="1" indent="-457200">
              <a:spcAft>
                <a:spcPts val="600"/>
              </a:spcAft>
              <a:buFont typeface="+mj-lt"/>
              <a:buAutoNum type="arabicPeriod"/>
            </a:pPr>
            <a:r>
              <a:rPr lang="en-US" dirty="0"/>
              <a:t>An </a:t>
            </a:r>
            <a:r>
              <a:rPr lang="en-US" dirty="0">
                <a:solidFill>
                  <a:srgbClr val="00B0F0"/>
                </a:solidFill>
              </a:rPr>
              <a:t>HTTP request node </a:t>
            </a:r>
            <a:r>
              <a:rPr lang="en-US" dirty="0"/>
              <a:t>that creates a Web server and route.</a:t>
            </a:r>
          </a:p>
          <a:p>
            <a:pPr marL="914400" lvl="1" indent="-457200">
              <a:spcAft>
                <a:spcPts val="600"/>
              </a:spcAft>
              <a:buFont typeface="+mj-lt"/>
              <a:buAutoNum type="arabicPeriod"/>
            </a:pPr>
            <a:r>
              <a:rPr lang="en-US" dirty="0"/>
              <a:t>A </a:t>
            </a:r>
            <a:r>
              <a:rPr lang="en-US" dirty="0">
                <a:solidFill>
                  <a:srgbClr val="00B0F0"/>
                </a:solidFill>
              </a:rPr>
              <a:t>Function  node </a:t>
            </a:r>
            <a:r>
              <a:rPr lang="en-US" dirty="0"/>
              <a:t>to define the message that will be the response</a:t>
            </a:r>
          </a:p>
          <a:p>
            <a:pPr marL="457200" lvl="1" indent="0">
              <a:buNone/>
            </a:pPr>
            <a:r>
              <a:rPr lang="en-US" dirty="0">
                <a:solidFill>
                  <a:srgbClr val="C00000"/>
                </a:solidFill>
              </a:rPr>
              <a:t>	msg.payload = “Hello, World!”;</a:t>
            </a:r>
          </a:p>
          <a:p>
            <a:pPr marL="457200" lvl="1" indent="0">
              <a:spcAft>
                <a:spcPts val="1200"/>
              </a:spcAft>
              <a:buNone/>
            </a:pPr>
            <a:r>
              <a:rPr lang="en-US" dirty="0">
                <a:solidFill>
                  <a:srgbClr val="C00000"/>
                </a:solidFill>
              </a:rPr>
              <a:t>	return msg; </a:t>
            </a:r>
          </a:p>
          <a:p>
            <a:pPr marL="457200" lvl="1" indent="0">
              <a:buNone/>
            </a:pPr>
            <a:r>
              <a:rPr lang="en-US" dirty="0"/>
              <a:t>3.  An </a:t>
            </a:r>
            <a:r>
              <a:rPr lang="en-US" dirty="0">
                <a:solidFill>
                  <a:srgbClr val="00B0F0"/>
                </a:solidFill>
              </a:rPr>
              <a:t>HTTP response node </a:t>
            </a:r>
            <a:r>
              <a:rPr lang="en-US" dirty="0"/>
              <a:t>that sends the response back to the requesting client.</a:t>
            </a:r>
          </a:p>
          <a:p>
            <a:pPr marL="0" indent="0">
              <a:buNone/>
            </a:pPr>
            <a:endParaRPr lang="en-US" dirty="0"/>
          </a:p>
        </p:txBody>
      </p:sp>
      <p:sp>
        <p:nvSpPr>
          <p:cNvPr id="4" name="Slide Number Placeholder 3"/>
          <p:cNvSpPr>
            <a:spLocks noGrp="1"/>
          </p:cNvSpPr>
          <p:nvPr>
            <p:ph type="sldNum" sz="quarter" idx="12"/>
          </p:nvPr>
        </p:nvSpPr>
        <p:spPr/>
        <p:txBody>
          <a:bodyPr/>
          <a:lstStyle/>
          <a:p>
            <a:fld id="{3F264B8E-D8B2-483A-9B90-F4BCED666257}" type="slidenum">
              <a:rPr lang="en-US" smtClean="0"/>
              <a:t>14</a:t>
            </a:fld>
            <a:endParaRPr lang="en-US"/>
          </a:p>
        </p:txBody>
      </p:sp>
    </p:spTree>
    <p:extLst>
      <p:ext uri="{BB962C8B-B14F-4D97-AF65-F5344CB8AC3E}">
        <p14:creationId xmlns:p14="http://schemas.microsoft.com/office/powerpoint/2010/main" val="36983622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p:cNvGrpSpPr/>
          <p:nvPr/>
        </p:nvGrpSpPr>
        <p:grpSpPr>
          <a:xfrm>
            <a:off x="268208" y="420033"/>
            <a:ext cx="11644535" cy="5936317"/>
            <a:chOff x="580596" y="1137825"/>
            <a:chExt cx="11281009" cy="5358612"/>
          </a:xfrm>
        </p:grpSpPr>
        <p:pic>
          <p:nvPicPr>
            <p:cNvPr id="5" name="Picture 4"/>
            <p:cNvPicPr>
              <a:picLocks noChangeAspect="1"/>
            </p:cNvPicPr>
            <p:nvPr/>
          </p:nvPicPr>
          <p:blipFill>
            <a:blip r:embed="rId2"/>
            <a:stretch>
              <a:fillRect/>
            </a:stretch>
          </p:blipFill>
          <p:spPr>
            <a:xfrm>
              <a:off x="580596" y="2672763"/>
              <a:ext cx="4633333" cy="2271595"/>
            </a:xfrm>
            <a:prstGeom prst="rect">
              <a:avLst/>
            </a:prstGeom>
            <a:ln>
              <a:solidFill>
                <a:schemeClr val="accent1"/>
              </a:solidFill>
            </a:ln>
          </p:spPr>
        </p:pic>
        <p:pic>
          <p:nvPicPr>
            <p:cNvPr id="7" name="Picture 6"/>
            <p:cNvPicPr>
              <a:picLocks noChangeAspect="1"/>
            </p:cNvPicPr>
            <p:nvPr/>
          </p:nvPicPr>
          <p:blipFill>
            <a:blip r:embed="rId3"/>
            <a:stretch>
              <a:fillRect/>
            </a:stretch>
          </p:blipFill>
          <p:spPr>
            <a:xfrm>
              <a:off x="6190255" y="2041045"/>
              <a:ext cx="5671350" cy="1738085"/>
            </a:xfrm>
            <a:prstGeom prst="rect">
              <a:avLst/>
            </a:prstGeom>
            <a:ln>
              <a:solidFill>
                <a:schemeClr val="accent1"/>
              </a:solidFill>
            </a:ln>
          </p:spPr>
        </p:pic>
        <p:pic>
          <p:nvPicPr>
            <p:cNvPr id="8" name="Picture 7"/>
            <p:cNvPicPr>
              <a:picLocks noChangeAspect="1"/>
            </p:cNvPicPr>
            <p:nvPr/>
          </p:nvPicPr>
          <p:blipFill>
            <a:blip r:embed="rId4"/>
            <a:stretch>
              <a:fillRect/>
            </a:stretch>
          </p:blipFill>
          <p:spPr>
            <a:xfrm>
              <a:off x="1935298" y="1137825"/>
              <a:ext cx="7433762" cy="478862"/>
            </a:xfrm>
            <a:prstGeom prst="rect">
              <a:avLst/>
            </a:prstGeom>
          </p:spPr>
        </p:pic>
        <p:pic>
          <p:nvPicPr>
            <p:cNvPr id="11" name="Picture 10"/>
            <p:cNvPicPr>
              <a:picLocks noChangeAspect="1"/>
            </p:cNvPicPr>
            <p:nvPr/>
          </p:nvPicPr>
          <p:blipFill>
            <a:blip r:embed="rId5"/>
            <a:stretch>
              <a:fillRect/>
            </a:stretch>
          </p:blipFill>
          <p:spPr>
            <a:xfrm>
              <a:off x="6440073" y="4126929"/>
              <a:ext cx="5421532" cy="2369508"/>
            </a:xfrm>
            <a:prstGeom prst="rect">
              <a:avLst/>
            </a:prstGeom>
            <a:ln>
              <a:solidFill>
                <a:schemeClr val="accent1"/>
              </a:solidFill>
            </a:ln>
          </p:spPr>
        </p:pic>
        <p:cxnSp>
          <p:nvCxnSpPr>
            <p:cNvPr id="13" name="Straight Arrow Connector 12"/>
            <p:cNvCxnSpPr/>
            <p:nvPr/>
          </p:nvCxnSpPr>
          <p:spPr>
            <a:xfrm>
              <a:off x="3120272" y="1673258"/>
              <a:ext cx="4714" cy="810705"/>
            </a:xfrm>
            <a:prstGeom prst="straightConnector1">
              <a:avLst/>
            </a:prstGeom>
            <a:ln w="222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5726802" y="1667226"/>
              <a:ext cx="7369" cy="3644457"/>
            </a:xfrm>
            <a:prstGeom prst="straightConnector1">
              <a:avLst/>
            </a:prstGeom>
            <a:ln w="22225">
              <a:solidFill>
                <a:srgbClr val="FF0000"/>
              </a:solidFill>
              <a:tailEnd type="non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9414785" y="1377256"/>
              <a:ext cx="549225" cy="0"/>
            </a:xfrm>
            <a:prstGeom prst="straightConnector1">
              <a:avLst/>
            </a:prstGeom>
            <a:ln w="22225">
              <a:solidFill>
                <a:srgbClr val="FF0000"/>
              </a:solidFill>
              <a:tailEnd type="non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endCxn id="11" idx="1"/>
            </p:cNvCxnSpPr>
            <p:nvPr/>
          </p:nvCxnSpPr>
          <p:spPr>
            <a:xfrm>
              <a:off x="5722374" y="5311683"/>
              <a:ext cx="717699" cy="0"/>
            </a:xfrm>
            <a:prstGeom prst="straightConnector1">
              <a:avLst/>
            </a:prstGeom>
            <a:ln w="222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9964010" y="1377256"/>
              <a:ext cx="0" cy="587229"/>
            </a:xfrm>
            <a:prstGeom prst="straightConnector1">
              <a:avLst/>
            </a:prstGeom>
            <a:ln w="2222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29" name="Slide Number Placeholder 28"/>
          <p:cNvSpPr>
            <a:spLocks noGrp="1"/>
          </p:cNvSpPr>
          <p:nvPr>
            <p:ph type="sldNum" sz="quarter" idx="12"/>
          </p:nvPr>
        </p:nvSpPr>
        <p:spPr/>
        <p:txBody>
          <a:bodyPr/>
          <a:lstStyle/>
          <a:p>
            <a:fld id="{3F264B8E-D8B2-483A-9B90-F4BCED666257}" type="slidenum">
              <a:rPr lang="en-US" smtClean="0"/>
              <a:t>15</a:t>
            </a:fld>
            <a:endParaRPr lang="en-US"/>
          </a:p>
        </p:txBody>
      </p:sp>
      <p:sp>
        <p:nvSpPr>
          <p:cNvPr id="30" name="Rectangle 29"/>
          <p:cNvSpPr/>
          <p:nvPr/>
        </p:nvSpPr>
        <p:spPr>
          <a:xfrm>
            <a:off x="50509" y="890821"/>
            <a:ext cx="2910733" cy="400110"/>
          </a:xfrm>
          <a:prstGeom prst="rect">
            <a:avLst/>
          </a:prstGeom>
        </p:spPr>
        <p:txBody>
          <a:bodyPr wrap="none">
            <a:spAutoFit/>
          </a:bodyPr>
          <a:lstStyle/>
          <a:p>
            <a:r>
              <a:rPr lang="en-US" sz="2000" dirty="0"/>
              <a:t>http://localhost:1880/test</a:t>
            </a:r>
          </a:p>
        </p:txBody>
      </p:sp>
    </p:spTree>
    <p:extLst>
      <p:ext uri="{BB962C8B-B14F-4D97-AF65-F5344CB8AC3E}">
        <p14:creationId xmlns:p14="http://schemas.microsoft.com/office/powerpoint/2010/main" val="3318206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69483" y="4314661"/>
            <a:ext cx="11252298" cy="1911530"/>
          </a:xfrm>
          <a:ln>
            <a:solidFill>
              <a:schemeClr val="accent1"/>
            </a:solidFill>
          </a:ln>
        </p:spPr>
        <p:txBody>
          <a:bodyPr>
            <a:normAutofit/>
          </a:bodyPr>
          <a:lstStyle/>
          <a:p>
            <a:pPr marL="0" indent="0">
              <a:buNone/>
            </a:pPr>
            <a:r>
              <a:rPr lang="en-US" sz="2000" dirty="0"/>
              <a:t>[{"id":"42c83db3.166ee4","type":"http response","z":"a42b3696.f6c1e8","name":"HTTP Response","x":622,"y":244,"wires":[]},{"id":"66929593.345b0c","type":"function","z":"a42b3696.f6c1e8","name":"Process Request","</a:t>
            </a:r>
            <a:r>
              <a:rPr lang="en-US" sz="2000" dirty="0" err="1"/>
              <a:t>func</a:t>
            </a:r>
            <a:r>
              <a:rPr lang="en-US" sz="2000" dirty="0"/>
              <a:t>":"</a:t>
            </a:r>
            <a:r>
              <a:rPr lang="en-US" sz="2000" dirty="0" err="1"/>
              <a:t>msg.payload</a:t>
            </a:r>
            <a:r>
              <a:rPr lang="en-US" sz="2000" dirty="0"/>
              <a:t>=\"Hello, World!\";\nreturn msg;","outputs":1,"noerr":0,"x":392,"y":244.5,"wires":[["42c83db3.166ee4"]]},{"id":"f3d3481d.454ea8","type":"http in","z":"a42b3696.f6c1e8","name":"HTTP Request","</a:t>
            </a:r>
            <a:r>
              <a:rPr lang="en-US" sz="2000" dirty="0" err="1"/>
              <a:t>url</a:t>
            </a:r>
            <a:r>
              <a:rPr lang="en-US" sz="2000" dirty="0"/>
              <a:t>":"/test","method":"get","swaggerDoc":"","x":181,"y":244.5,"wires":[["66929593.345b0c"]]}]</a:t>
            </a:r>
          </a:p>
        </p:txBody>
      </p:sp>
      <p:sp>
        <p:nvSpPr>
          <p:cNvPr id="4" name="Slide Number Placeholder 3"/>
          <p:cNvSpPr>
            <a:spLocks noGrp="1"/>
          </p:cNvSpPr>
          <p:nvPr>
            <p:ph type="sldNum" sz="quarter" idx="12"/>
          </p:nvPr>
        </p:nvSpPr>
        <p:spPr/>
        <p:txBody>
          <a:bodyPr/>
          <a:lstStyle/>
          <a:p>
            <a:fld id="{3F264B8E-D8B2-483A-9B90-F4BCED666257}" type="slidenum">
              <a:rPr lang="en-US" smtClean="0"/>
              <a:t>16</a:t>
            </a:fld>
            <a:endParaRPr lang="en-US"/>
          </a:p>
        </p:txBody>
      </p:sp>
      <p:pic>
        <p:nvPicPr>
          <p:cNvPr id="5" name="Picture 4"/>
          <p:cNvPicPr>
            <a:picLocks noChangeAspect="1"/>
          </p:cNvPicPr>
          <p:nvPr/>
        </p:nvPicPr>
        <p:blipFill>
          <a:blip r:embed="rId2"/>
          <a:stretch>
            <a:fillRect/>
          </a:stretch>
        </p:blipFill>
        <p:spPr>
          <a:xfrm>
            <a:off x="2289834" y="1062567"/>
            <a:ext cx="6973249" cy="2467646"/>
          </a:xfrm>
          <a:prstGeom prst="rect">
            <a:avLst/>
          </a:prstGeom>
          <a:ln>
            <a:solidFill>
              <a:schemeClr val="accent1"/>
            </a:solidFill>
          </a:ln>
        </p:spPr>
      </p:pic>
    </p:spTree>
    <p:extLst>
      <p:ext uri="{BB962C8B-B14F-4D97-AF65-F5344CB8AC3E}">
        <p14:creationId xmlns:p14="http://schemas.microsoft.com/office/powerpoint/2010/main" val="25729970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050233"/>
          </a:xfrm>
        </p:spPr>
        <p:txBody>
          <a:bodyPr/>
          <a:lstStyle/>
          <a:p>
            <a:r>
              <a:rPr lang="en-US" dirty="0"/>
              <a:t>Example #4: Weather Alert</a:t>
            </a:r>
          </a:p>
        </p:txBody>
      </p:sp>
      <p:sp>
        <p:nvSpPr>
          <p:cNvPr id="3" name="Content Placeholder 2"/>
          <p:cNvSpPr>
            <a:spLocks noGrp="1"/>
          </p:cNvSpPr>
          <p:nvPr>
            <p:ph idx="1"/>
          </p:nvPr>
        </p:nvSpPr>
        <p:spPr>
          <a:xfrm>
            <a:off x="838200" y="1596887"/>
            <a:ext cx="10515600" cy="4943060"/>
          </a:xfrm>
        </p:spPr>
        <p:txBody>
          <a:bodyPr/>
          <a:lstStyle/>
          <a:p>
            <a:pPr marL="457200" indent="-457200">
              <a:buFont typeface="+mj-lt"/>
              <a:buAutoNum type="arabicPeriod"/>
            </a:pPr>
            <a:r>
              <a:rPr lang="en-US" dirty="0"/>
              <a:t>Add the openweathermap the node-red palette</a:t>
            </a:r>
          </a:p>
          <a:p>
            <a:pPr lvl="1"/>
            <a:r>
              <a:rPr lang="en-US" dirty="0"/>
              <a:t>Change to the directory:  </a:t>
            </a:r>
            <a:r>
              <a:rPr lang="en-US" dirty="0">
                <a:solidFill>
                  <a:srgbClr val="C00000"/>
                </a:solidFill>
              </a:rPr>
              <a:t>.node-red</a:t>
            </a:r>
          </a:p>
          <a:p>
            <a:pPr lvl="1"/>
            <a:r>
              <a:rPr lang="en-US" dirty="0"/>
              <a:t>Execute the command:  </a:t>
            </a:r>
            <a:r>
              <a:rPr lang="en-US" dirty="0">
                <a:solidFill>
                  <a:srgbClr val="C00000"/>
                </a:solidFill>
              </a:rPr>
              <a:t>npm install node-red-node-openweathermap</a:t>
            </a:r>
          </a:p>
          <a:p>
            <a:pPr lvl="1"/>
            <a:r>
              <a:rPr lang="en-US" dirty="0"/>
              <a:t>Restart you node-red server</a:t>
            </a:r>
          </a:p>
          <a:p>
            <a:pPr marL="457200" indent="-457200">
              <a:buFont typeface="+mj-lt"/>
              <a:buAutoNum type="arabicPeriod"/>
            </a:pPr>
            <a:r>
              <a:rPr lang="en-US" dirty="0"/>
              <a:t>Sign up with the OpenWeatherService by creating a free account:</a:t>
            </a:r>
          </a:p>
          <a:p>
            <a:pPr marL="914400" lvl="1" indent="-457200">
              <a:buFont typeface="+mj-lt"/>
              <a:buAutoNum type="arabicPeriod"/>
            </a:pPr>
            <a:r>
              <a:rPr lang="en-US" dirty="0"/>
              <a:t>Go to: </a:t>
            </a:r>
            <a:r>
              <a:rPr lang="en-US" dirty="0">
                <a:hlinkClick r:id="rId2"/>
              </a:rPr>
              <a:t>http://openweathermap.org/appid</a:t>
            </a:r>
            <a:r>
              <a:rPr lang="en-US" dirty="0"/>
              <a:t> </a:t>
            </a:r>
          </a:p>
          <a:p>
            <a:pPr marL="914400" lvl="1" indent="-457200">
              <a:buFont typeface="+mj-lt"/>
              <a:buAutoNum type="arabicPeriod"/>
            </a:pPr>
            <a:r>
              <a:rPr lang="en-US" dirty="0"/>
              <a:t>Follow instructions for a new account signup</a:t>
            </a:r>
          </a:p>
          <a:p>
            <a:pPr marL="457200" indent="-457200">
              <a:buFont typeface="+mj-lt"/>
              <a:buAutoNum type="arabicPeriod"/>
            </a:pPr>
            <a:r>
              <a:rPr lang="en-US" dirty="0"/>
              <a:t>Get the API key </a:t>
            </a:r>
          </a:p>
          <a:p>
            <a:pPr marL="457200" indent="-457200">
              <a:buFont typeface="+mj-lt"/>
              <a:buAutoNum type="arabicPeriod"/>
            </a:pPr>
            <a:r>
              <a:rPr lang="en-US" dirty="0"/>
              <a:t>Configure the new node</a:t>
            </a:r>
          </a:p>
        </p:txBody>
      </p:sp>
      <p:sp>
        <p:nvSpPr>
          <p:cNvPr id="4" name="Slide Number Placeholder 3"/>
          <p:cNvSpPr>
            <a:spLocks noGrp="1"/>
          </p:cNvSpPr>
          <p:nvPr>
            <p:ph type="sldNum" sz="quarter" idx="12"/>
          </p:nvPr>
        </p:nvSpPr>
        <p:spPr/>
        <p:txBody>
          <a:bodyPr/>
          <a:lstStyle/>
          <a:p>
            <a:fld id="{3F264B8E-D8B2-483A-9B90-F4BCED666257}" type="slidenum">
              <a:rPr lang="en-US" smtClean="0"/>
              <a:t>17</a:t>
            </a:fld>
            <a:endParaRPr lang="en-US"/>
          </a:p>
        </p:txBody>
      </p:sp>
    </p:spTree>
    <p:extLst>
      <p:ext uri="{BB962C8B-B14F-4D97-AF65-F5344CB8AC3E}">
        <p14:creationId xmlns:p14="http://schemas.microsoft.com/office/powerpoint/2010/main" val="29637979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840588"/>
          </a:xfrm>
        </p:spPr>
        <p:txBody>
          <a:bodyPr/>
          <a:lstStyle/>
          <a:p>
            <a:r>
              <a:rPr lang="en-US" dirty="0"/>
              <a:t>Configuring the </a:t>
            </a:r>
            <a:r>
              <a:rPr lang="en-US" i="1" dirty="0"/>
              <a:t>openweathermap</a:t>
            </a:r>
            <a:r>
              <a:rPr lang="en-US" dirty="0"/>
              <a:t> Node</a:t>
            </a:r>
          </a:p>
        </p:txBody>
      </p:sp>
      <p:pic>
        <p:nvPicPr>
          <p:cNvPr id="5" name="Content Placeholder 4"/>
          <p:cNvPicPr>
            <a:picLocks noGrp="1" noChangeAspect="1"/>
          </p:cNvPicPr>
          <p:nvPr>
            <p:ph idx="1"/>
          </p:nvPr>
        </p:nvPicPr>
        <p:blipFill>
          <a:blip r:embed="rId2"/>
          <a:stretch>
            <a:fillRect/>
          </a:stretch>
        </p:blipFill>
        <p:spPr>
          <a:xfrm>
            <a:off x="2840305" y="1927787"/>
            <a:ext cx="4989042" cy="4233263"/>
          </a:xfrm>
          <a:prstGeom prst="rect">
            <a:avLst/>
          </a:prstGeom>
          <a:ln>
            <a:solidFill>
              <a:schemeClr val="accent1"/>
            </a:solidFill>
          </a:ln>
        </p:spPr>
      </p:pic>
      <p:sp>
        <p:nvSpPr>
          <p:cNvPr id="4" name="Slide Number Placeholder 3"/>
          <p:cNvSpPr>
            <a:spLocks noGrp="1"/>
          </p:cNvSpPr>
          <p:nvPr>
            <p:ph type="sldNum" sz="quarter" idx="12"/>
          </p:nvPr>
        </p:nvSpPr>
        <p:spPr/>
        <p:txBody>
          <a:bodyPr/>
          <a:lstStyle/>
          <a:p>
            <a:fld id="{3F264B8E-D8B2-483A-9B90-F4BCED666257}" type="slidenum">
              <a:rPr lang="en-US" smtClean="0"/>
              <a:t>18</a:t>
            </a:fld>
            <a:endParaRPr lang="en-US"/>
          </a:p>
        </p:txBody>
      </p:sp>
      <p:sp>
        <p:nvSpPr>
          <p:cNvPr id="6" name="TextBox 5"/>
          <p:cNvSpPr txBox="1"/>
          <p:nvPr/>
        </p:nvSpPr>
        <p:spPr>
          <a:xfrm>
            <a:off x="1171996" y="1278541"/>
            <a:ext cx="9848007" cy="369332"/>
          </a:xfrm>
          <a:prstGeom prst="rect">
            <a:avLst/>
          </a:prstGeom>
          <a:noFill/>
        </p:spPr>
        <p:txBody>
          <a:bodyPr wrap="square" rtlCol="0">
            <a:spAutoFit/>
          </a:bodyPr>
          <a:lstStyle/>
          <a:p>
            <a:r>
              <a:rPr lang="en-US" dirty="0"/>
              <a:t>* Fill in all the fields, including the </a:t>
            </a:r>
            <a:r>
              <a:rPr lang="en-US" dirty="0">
                <a:solidFill>
                  <a:srgbClr val="00B0F0"/>
                </a:solidFill>
              </a:rPr>
              <a:t>API Key </a:t>
            </a:r>
            <a:r>
              <a:rPr lang="en-US" dirty="0"/>
              <a:t>field</a:t>
            </a:r>
          </a:p>
        </p:txBody>
      </p:sp>
    </p:spTree>
    <p:extLst>
      <p:ext uri="{BB962C8B-B14F-4D97-AF65-F5344CB8AC3E}">
        <p14:creationId xmlns:p14="http://schemas.microsoft.com/office/powerpoint/2010/main" val="20414282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508814"/>
          </a:xfrm>
        </p:spPr>
        <p:txBody>
          <a:bodyPr>
            <a:normAutofit fontScale="90000"/>
          </a:bodyPr>
          <a:lstStyle/>
          <a:p>
            <a:r>
              <a:rPr lang="en-US" dirty="0"/>
              <a:t>Testing the openweathermap node</a:t>
            </a:r>
          </a:p>
        </p:txBody>
      </p:sp>
      <p:sp>
        <p:nvSpPr>
          <p:cNvPr id="3" name="Content Placeholder 2"/>
          <p:cNvSpPr>
            <a:spLocks noGrp="1"/>
          </p:cNvSpPr>
          <p:nvPr>
            <p:ph idx="1"/>
          </p:nvPr>
        </p:nvSpPr>
        <p:spPr>
          <a:xfrm>
            <a:off x="838200" y="1104564"/>
            <a:ext cx="10515600" cy="5072400"/>
          </a:xfrm>
        </p:spPr>
        <p:txBody>
          <a:bodyPr>
            <a:normAutofit lnSpcReduction="10000"/>
          </a:bodyPr>
          <a:lstStyle/>
          <a:p>
            <a:r>
              <a:rPr lang="en-US" dirty="0"/>
              <a:t>Create the following flow:</a:t>
            </a:r>
          </a:p>
          <a:p>
            <a:endParaRPr lang="en-US" dirty="0"/>
          </a:p>
          <a:p>
            <a:endParaRPr lang="en-US" dirty="0"/>
          </a:p>
          <a:p>
            <a:endParaRPr lang="en-US" dirty="0"/>
          </a:p>
          <a:p>
            <a:pPr>
              <a:spcAft>
                <a:spcPts val="1200"/>
              </a:spcAft>
            </a:pPr>
            <a:r>
              <a:rPr lang="en-US" dirty="0"/>
              <a:t>Click on the </a:t>
            </a:r>
            <a:r>
              <a:rPr lang="en-US" dirty="0">
                <a:solidFill>
                  <a:srgbClr val="00B0F0"/>
                </a:solidFill>
              </a:rPr>
              <a:t>timestamp</a:t>
            </a:r>
            <a:r>
              <a:rPr lang="en-US" dirty="0"/>
              <a:t> node trigger and observe results in the debug tab of the </a:t>
            </a:r>
            <a:r>
              <a:rPr lang="en-US" dirty="0">
                <a:solidFill>
                  <a:srgbClr val="00B0F0"/>
                </a:solidFill>
              </a:rPr>
              <a:t>debug</a:t>
            </a:r>
            <a:r>
              <a:rPr lang="en-US" dirty="0"/>
              <a:t> node:</a:t>
            </a:r>
          </a:p>
          <a:p>
            <a:pPr marL="0" indent="0">
              <a:buNone/>
            </a:pPr>
            <a:r>
              <a:rPr lang="en-US" dirty="0">
                <a:solidFill>
                  <a:srgbClr val="C00000"/>
                </a:solidFill>
              </a:rPr>
              <a:t>{ </a:t>
            </a:r>
            <a:r>
              <a:rPr lang="en-US" dirty="0">
                <a:solidFill>
                  <a:srgbClr val="00B0F0"/>
                </a:solidFill>
              </a:rPr>
              <a:t>"weather": "Clear"</a:t>
            </a:r>
            <a:r>
              <a:rPr lang="en-US" dirty="0">
                <a:solidFill>
                  <a:srgbClr val="C00000"/>
                </a:solidFill>
              </a:rPr>
              <a:t>, "detail": "clear sky", </a:t>
            </a:r>
            <a:r>
              <a:rPr lang="en-US" dirty="0">
                <a:solidFill>
                  <a:srgbClr val="00B0F0"/>
                </a:solidFill>
              </a:rPr>
              <a:t>"tempk": 284.86</a:t>
            </a:r>
            <a:r>
              <a:rPr lang="en-US" dirty="0">
                <a:solidFill>
                  <a:srgbClr val="C00000"/>
                </a:solidFill>
              </a:rPr>
              <a:t>, "tempc": 11.6, </a:t>
            </a:r>
            <a:r>
              <a:rPr lang="en-US" dirty="0">
                <a:solidFill>
                  <a:srgbClr val="00B0F0"/>
                </a:solidFill>
              </a:rPr>
              <a:t>"temp_maxc": 12.9</a:t>
            </a:r>
            <a:r>
              <a:rPr lang="en-US" dirty="0">
                <a:solidFill>
                  <a:srgbClr val="C00000"/>
                </a:solidFill>
              </a:rPr>
              <a:t>, "temp_minc": 10.9, </a:t>
            </a:r>
            <a:r>
              <a:rPr lang="en-US" dirty="0">
                <a:solidFill>
                  <a:srgbClr val="00B0F0"/>
                </a:solidFill>
              </a:rPr>
              <a:t>"humidity": 50</a:t>
            </a:r>
            <a:r>
              <a:rPr lang="en-US" dirty="0">
                <a:solidFill>
                  <a:srgbClr val="C00000"/>
                </a:solidFill>
              </a:rPr>
              <a:t>, "maxtemp": 286.15, </a:t>
            </a:r>
            <a:r>
              <a:rPr lang="en-US" dirty="0">
                <a:solidFill>
                  <a:srgbClr val="00B0F0"/>
                </a:solidFill>
              </a:rPr>
              <a:t>"mintemp": 284.15</a:t>
            </a:r>
            <a:r>
              <a:rPr lang="en-US" dirty="0">
                <a:solidFill>
                  <a:srgbClr val="C00000"/>
                </a:solidFill>
              </a:rPr>
              <a:t>, "windspeed": 2.1, </a:t>
            </a:r>
            <a:r>
              <a:rPr lang="en-US" dirty="0">
                <a:solidFill>
                  <a:srgbClr val="00B0F0"/>
                </a:solidFill>
              </a:rPr>
              <a:t>"location": "Birmingham"</a:t>
            </a:r>
            <a:r>
              <a:rPr lang="en-US" dirty="0">
                <a:solidFill>
                  <a:srgbClr val="C00000"/>
                </a:solidFill>
              </a:rPr>
              <a:t>, "sunrise": 1481719451, </a:t>
            </a:r>
            <a:r>
              <a:rPr lang="en-US" dirty="0">
                <a:solidFill>
                  <a:srgbClr val="00B0F0"/>
                </a:solidFill>
              </a:rPr>
              <a:t>"sunset": 1481755252</a:t>
            </a:r>
            <a:r>
              <a:rPr lang="en-US" dirty="0">
                <a:solidFill>
                  <a:srgbClr val="C00000"/>
                </a:solidFill>
              </a:rPr>
              <a:t>, "clouds": 1, </a:t>
            </a:r>
            <a:r>
              <a:rPr lang="en-US" dirty="0">
                <a:solidFill>
                  <a:srgbClr val="00B0F0"/>
                </a:solidFill>
              </a:rPr>
              <a:t>"description": "The weather in Birmingham at coordinates: 33.52</a:t>
            </a:r>
            <a:r>
              <a:rPr lang="en-US" dirty="0">
                <a:solidFill>
                  <a:srgbClr val="C00000"/>
                </a:solidFill>
              </a:rPr>
              <a:t>, -86.8 is Clear (clear sky)." } </a:t>
            </a:r>
          </a:p>
        </p:txBody>
      </p:sp>
      <p:sp>
        <p:nvSpPr>
          <p:cNvPr id="4" name="Slide Number Placeholder 3"/>
          <p:cNvSpPr>
            <a:spLocks noGrp="1"/>
          </p:cNvSpPr>
          <p:nvPr>
            <p:ph type="sldNum" sz="quarter" idx="12"/>
          </p:nvPr>
        </p:nvSpPr>
        <p:spPr/>
        <p:txBody>
          <a:bodyPr/>
          <a:lstStyle/>
          <a:p>
            <a:fld id="{3F264B8E-D8B2-483A-9B90-F4BCED666257}" type="slidenum">
              <a:rPr lang="en-US" smtClean="0"/>
              <a:t>19</a:t>
            </a:fld>
            <a:endParaRPr lang="en-US"/>
          </a:p>
        </p:txBody>
      </p:sp>
      <p:pic>
        <p:nvPicPr>
          <p:cNvPr id="5" name="Picture 4"/>
          <p:cNvPicPr>
            <a:picLocks noChangeAspect="1"/>
          </p:cNvPicPr>
          <p:nvPr/>
        </p:nvPicPr>
        <p:blipFill>
          <a:blip r:embed="rId2"/>
          <a:stretch>
            <a:fillRect/>
          </a:stretch>
        </p:blipFill>
        <p:spPr>
          <a:xfrm>
            <a:off x="5447131" y="1104564"/>
            <a:ext cx="6350140" cy="1864207"/>
          </a:xfrm>
          <a:prstGeom prst="rect">
            <a:avLst/>
          </a:prstGeom>
        </p:spPr>
      </p:pic>
    </p:spTree>
    <p:extLst>
      <p:ext uri="{BB962C8B-B14F-4D97-AF65-F5344CB8AC3E}">
        <p14:creationId xmlns:p14="http://schemas.microsoft.com/office/powerpoint/2010/main" val="8857260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516007"/>
            <a:ext cx="10515600" cy="1325563"/>
          </a:xfrm>
        </p:spPr>
        <p:txBody>
          <a:bodyPr/>
          <a:lstStyle/>
          <a:p>
            <a:r>
              <a:rPr lang="en-US" dirty="0"/>
              <a:t>Learning Objectives</a:t>
            </a:r>
          </a:p>
        </p:txBody>
      </p:sp>
      <p:sp>
        <p:nvSpPr>
          <p:cNvPr id="3" name="Content Placeholder 2"/>
          <p:cNvSpPr>
            <a:spLocks noGrp="1"/>
          </p:cNvSpPr>
          <p:nvPr>
            <p:ph idx="1"/>
          </p:nvPr>
        </p:nvSpPr>
        <p:spPr>
          <a:xfrm>
            <a:off x="838200" y="2020957"/>
            <a:ext cx="10515600" cy="4156006"/>
          </a:xfrm>
        </p:spPr>
        <p:txBody>
          <a:bodyPr>
            <a:normAutofit/>
          </a:bodyPr>
          <a:lstStyle/>
          <a:p>
            <a:pPr>
              <a:spcAft>
                <a:spcPts val="1800"/>
              </a:spcAft>
            </a:pPr>
            <a:r>
              <a:rPr lang="en-US" dirty="0"/>
              <a:t>Introduce some examples of Node-RED: capabilities &amp; concepts</a:t>
            </a:r>
          </a:p>
          <a:p>
            <a:pPr>
              <a:spcAft>
                <a:spcPts val="1800"/>
              </a:spcAft>
            </a:pPr>
            <a:r>
              <a:rPr lang="en-US" dirty="0"/>
              <a:t>History of Node-RED and its origins</a:t>
            </a:r>
          </a:p>
          <a:p>
            <a:pPr>
              <a:spcAft>
                <a:spcPts val="1800"/>
              </a:spcAft>
            </a:pPr>
            <a:r>
              <a:rPr lang="en-US" dirty="0"/>
              <a:t>What Node-RED is good for</a:t>
            </a:r>
          </a:p>
          <a:p>
            <a:r>
              <a:rPr lang="en-US" dirty="0"/>
              <a:t>By the end of this lecture: Understand the Node-RED programming model</a:t>
            </a:r>
          </a:p>
        </p:txBody>
      </p:sp>
      <p:sp>
        <p:nvSpPr>
          <p:cNvPr id="4" name="Slide Number Placeholder 3"/>
          <p:cNvSpPr>
            <a:spLocks noGrp="1"/>
          </p:cNvSpPr>
          <p:nvPr>
            <p:ph type="sldNum" sz="quarter" idx="12"/>
          </p:nvPr>
        </p:nvSpPr>
        <p:spPr/>
        <p:txBody>
          <a:bodyPr/>
          <a:lstStyle/>
          <a:p>
            <a:fld id="{3F264B8E-D8B2-483A-9B90-F4BCED666257}" type="slidenum">
              <a:rPr lang="en-US" smtClean="0"/>
              <a:t>2</a:t>
            </a:fld>
            <a:endParaRPr lang="en-US"/>
          </a:p>
        </p:txBody>
      </p:sp>
    </p:spTree>
    <p:extLst>
      <p:ext uri="{BB962C8B-B14F-4D97-AF65-F5344CB8AC3E}">
        <p14:creationId xmlns:p14="http://schemas.microsoft.com/office/powerpoint/2010/main" val="32504794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stretch>
            <a:fillRect/>
          </a:stretch>
        </p:blipFill>
        <p:spPr>
          <a:xfrm>
            <a:off x="1561325" y="441877"/>
            <a:ext cx="6466955" cy="2365200"/>
          </a:xfrm>
          <a:prstGeom prst="rect">
            <a:avLst/>
          </a:prstGeom>
        </p:spPr>
      </p:pic>
      <p:sp>
        <p:nvSpPr>
          <p:cNvPr id="4" name="Slide Number Placeholder 3"/>
          <p:cNvSpPr>
            <a:spLocks noGrp="1"/>
          </p:cNvSpPr>
          <p:nvPr>
            <p:ph type="sldNum" sz="quarter" idx="12"/>
          </p:nvPr>
        </p:nvSpPr>
        <p:spPr/>
        <p:txBody>
          <a:bodyPr/>
          <a:lstStyle/>
          <a:p>
            <a:fld id="{3F264B8E-D8B2-483A-9B90-F4BCED666257}" type="slidenum">
              <a:rPr lang="en-US" smtClean="0"/>
              <a:t>20</a:t>
            </a:fld>
            <a:endParaRPr lang="en-US"/>
          </a:p>
        </p:txBody>
      </p:sp>
      <p:pic>
        <p:nvPicPr>
          <p:cNvPr id="2" name="Picture 1"/>
          <p:cNvPicPr>
            <a:picLocks noChangeAspect="1"/>
          </p:cNvPicPr>
          <p:nvPr/>
        </p:nvPicPr>
        <p:blipFill>
          <a:blip r:embed="rId3"/>
          <a:stretch>
            <a:fillRect/>
          </a:stretch>
        </p:blipFill>
        <p:spPr>
          <a:xfrm>
            <a:off x="2131810" y="3210520"/>
            <a:ext cx="6621969" cy="3328392"/>
          </a:xfrm>
          <a:prstGeom prst="rect">
            <a:avLst/>
          </a:prstGeom>
          <a:ln>
            <a:solidFill>
              <a:schemeClr val="accent1"/>
            </a:solidFill>
          </a:ln>
        </p:spPr>
      </p:pic>
      <p:cxnSp>
        <p:nvCxnSpPr>
          <p:cNvPr id="7" name="Straight Arrow Connector 6"/>
          <p:cNvCxnSpPr/>
          <p:nvPr/>
        </p:nvCxnSpPr>
        <p:spPr>
          <a:xfrm>
            <a:off x="4287731" y="2634230"/>
            <a:ext cx="14213" cy="5732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97675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006475"/>
          </a:xfrm>
        </p:spPr>
        <p:txBody>
          <a:bodyPr>
            <a:noAutofit/>
          </a:bodyPr>
          <a:lstStyle/>
          <a:p>
            <a:r>
              <a:rPr lang="en-US" dirty="0"/>
              <a:t>Example #5: Using Twitter to control a Raspberry-Pi</a:t>
            </a: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560181" y="1006212"/>
            <a:ext cx="4916556" cy="2674606"/>
          </a:xfrm>
        </p:spPr>
      </p:pic>
      <p:sp>
        <p:nvSpPr>
          <p:cNvPr id="7" name="TextBox 6"/>
          <p:cNvSpPr txBox="1"/>
          <p:nvPr/>
        </p:nvSpPr>
        <p:spPr>
          <a:xfrm>
            <a:off x="767500" y="3602812"/>
            <a:ext cx="10238295" cy="2831544"/>
          </a:xfrm>
          <a:prstGeom prst="rect">
            <a:avLst/>
          </a:prstGeom>
          <a:noFill/>
        </p:spPr>
        <p:txBody>
          <a:bodyPr wrap="square" rtlCol="0">
            <a:spAutoFit/>
          </a:bodyPr>
          <a:lstStyle/>
          <a:p>
            <a:pPr marL="285750" indent="-285750">
              <a:spcAft>
                <a:spcPts val="1200"/>
              </a:spcAft>
              <a:buFont typeface="Arial" panose="020B0604020202020204" pitchFamily="34" charset="0"/>
              <a:buChar char="•"/>
            </a:pPr>
            <a:r>
              <a:rPr lang="en-US" sz="2400" dirty="0"/>
              <a:t>The Node-RED flow checks if a Twitter hashtag #led is detected to turn on a LED connected to a Pi. It consists of 3 nodes wired together – a twitter node on the left, a trigger node in the middle and a Raspberry Pi (gpionode) node on the right. </a:t>
            </a:r>
          </a:p>
          <a:p>
            <a:pPr marL="285750" indent="-285750">
              <a:buFont typeface="Arial" panose="020B0604020202020204" pitchFamily="34" charset="0"/>
              <a:buChar char="•"/>
            </a:pPr>
            <a:r>
              <a:rPr lang="en-US" sz="2400" dirty="0"/>
              <a:t>The nodes, represented by rounded boxes, usually have an icon to represent their type, e.g. the Twitter bird icon in the first node, and a text name that can be set by the programmer.</a:t>
            </a:r>
          </a:p>
        </p:txBody>
      </p:sp>
      <p:sp>
        <p:nvSpPr>
          <p:cNvPr id="3" name="Slide Number Placeholder 2"/>
          <p:cNvSpPr>
            <a:spLocks noGrp="1"/>
          </p:cNvSpPr>
          <p:nvPr>
            <p:ph type="sldNum" sz="quarter" idx="12"/>
          </p:nvPr>
        </p:nvSpPr>
        <p:spPr/>
        <p:txBody>
          <a:bodyPr/>
          <a:lstStyle/>
          <a:p>
            <a:fld id="{3F264B8E-D8B2-483A-9B90-F4BCED666257}" type="slidenum">
              <a:rPr lang="en-US" smtClean="0"/>
              <a:t>21</a:t>
            </a:fld>
            <a:endParaRPr lang="en-US"/>
          </a:p>
        </p:txBody>
      </p:sp>
    </p:spTree>
    <p:extLst>
      <p:ext uri="{BB962C8B-B14F-4D97-AF65-F5344CB8AC3E}">
        <p14:creationId xmlns:p14="http://schemas.microsoft.com/office/powerpoint/2010/main" val="40232448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509046"/>
            <a:ext cx="10515600" cy="6042583"/>
          </a:xfrm>
        </p:spPr>
        <p:txBody>
          <a:bodyPr>
            <a:normAutofit/>
          </a:bodyPr>
          <a:lstStyle/>
          <a:p>
            <a:pPr>
              <a:spcAft>
                <a:spcPts val="1200"/>
              </a:spcAft>
            </a:pPr>
            <a:r>
              <a:rPr lang="en-US" b="1" dirty="0">
                <a:solidFill>
                  <a:srgbClr val="C00000"/>
                </a:solidFill>
              </a:rPr>
              <a:t>The Twitter node: </a:t>
            </a:r>
            <a:r>
              <a:rPr lang="en-US" dirty="0"/>
              <a:t>a built-in node that hides all of the complexity of using the Twitter API. It can be configured with a user’s account credentials and a variety of search strings, in our case it’s simply looking for hashtag ‘#led’.</a:t>
            </a:r>
          </a:p>
          <a:p>
            <a:pPr>
              <a:spcAft>
                <a:spcPts val="1200"/>
              </a:spcAft>
            </a:pPr>
            <a:r>
              <a:rPr lang="en-US" b="1" dirty="0">
                <a:solidFill>
                  <a:srgbClr val="C00000"/>
                </a:solidFill>
              </a:rPr>
              <a:t>The trigger node: </a:t>
            </a:r>
            <a:r>
              <a:rPr lang="en-US" dirty="0"/>
              <a:t>a built-in node with a default behavior to wait for any message on its input. Upon receiving a message, it ‘triggers’, and sends a message on its output with the value “1” as the message body. It then waits 1 second and sends a second message with the value “0” in the message body. </a:t>
            </a:r>
          </a:p>
          <a:p>
            <a:r>
              <a:rPr lang="en-US" b="1" dirty="0">
                <a:solidFill>
                  <a:srgbClr val="C00000"/>
                </a:solidFill>
              </a:rPr>
              <a:t>The gpio node:</a:t>
            </a:r>
            <a:r>
              <a:rPr lang="en-US" dirty="0"/>
              <a:t> a built-in node that hides the details of setting the IO pins on the R-PI. When it gets a message “1” in the body, it takes the IO pin high, and when it receives a message with body of “0”, it takes the pin low. In this example, the gpio node is configured to control pin number 12, and so the node shows that in the node icon.</a:t>
            </a:r>
          </a:p>
        </p:txBody>
      </p:sp>
      <p:sp>
        <p:nvSpPr>
          <p:cNvPr id="2" name="Slide Number Placeholder 1"/>
          <p:cNvSpPr>
            <a:spLocks noGrp="1"/>
          </p:cNvSpPr>
          <p:nvPr>
            <p:ph type="sldNum" sz="quarter" idx="12"/>
          </p:nvPr>
        </p:nvSpPr>
        <p:spPr/>
        <p:txBody>
          <a:bodyPr/>
          <a:lstStyle/>
          <a:p>
            <a:fld id="{3F264B8E-D8B2-483A-9B90-F4BCED666257}" type="slidenum">
              <a:rPr lang="en-US" smtClean="0"/>
              <a:t>22</a:t>
            </a:fld>
            <a:endParaRPr lang="en-US"/>
          </a:p>
        </p:txBody>
      </p:sp>
    </p:spTree>
    <p:extLst>
      <p:ext uri="{BB962C8B-B14F-4D97-AF65-F5344CB8AC3E}">
        <p14:creationId xmlns:p14="http://schemas.microsoft.com/office/powerpoint/2010/main" val="291275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5206" y="647929"/>
            <a:ext cx="10515600" cy="1325563"/>
          </a:xfrm>
        </p:spPr>
        <p:txBody>
          <a:bodyPr>
            <a:noAutofit/>
          </a:bodyPr>
          <a:lstStyle/>
          <a:p>
            <a:r>
              <a:rPr lang="en-US" dirty="0"/>
              <a:t>Example #6: Using Node-RED to send alerts when falling behind on exercise schedule</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17471" y="2308142"/>
            <a:ext cx="8388649" cy="3861699"/>
          </a:xfrm>
        </p:spPr>
      </p:pic>
      <p:sp>
        <p:nvSpPr>
          <p:cNvPr id="3" name="Slide Number Placeholder 2"/>
          <p:cNvSpPr>
            <a:spLocks noGrp="1"/>
          </p:cNvSpPr>
          <p:nvPr>
            <p:ph type="sldNum" sz="quarter" idx="12"/>
          </p:nvPr>
        </p:nvSpPr>
        <p:spPr/>
        <p:txBody>
          <a:bodyPr/>
          <a:lstStyle/>
          <a:p>
            <a:fld id="{3F264B8E-D8B2-483A-9B90-F4BCED666257}" type="slidenum">
              <a:rPr lang="en-US" smtClean="0"/>
              <a:t>23</a:t>
            </a:fld>
            <a:endParaRPr lang="en-US"/>
          </a:p>
        </p:txBody>
      </p:sp>
    </p:spTree>
    <p:extLst>
      <p:ext uri="{BB962C8B-B14F-4D97-AF65-F5344CB8AC3E}">
        <p14:creationId xmlns:p14="http://schemas.microsoft.com/office/powerpoint/2010/main" val="28691243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a:t>
            </a:r>
            <a:r>
              <a:rPr lang="en-US" b="1" dirty="0"/>
              <a:t>Weather Now </a:t>
            </a:r>
            <a:r>
              <a:rPr lang="en-US" dirty="0"/>
              <a:t>node </a:t>
            </a:r>
          </a:p>
        </p:txBody>
      </p:sp>
      <p:sp>
        <p:nvSpPr>
          <p:cNvPr id="3" name="Content Placeholder 2"/>
          <p:cNvSpPr>
            <a:spLocks noGrp="1"/>
          </p:cNvSpPr>
          <p:nvPr>
            <p:ph idx="1"/>
          </p:nvPr>
        </p:nvSpPr>
        <p:spPr>
          <a:xfrm>
            <a:off x="838200" y="1597843"/>
            <a:ext cx="10515600" cy="4579120"/>
          </a:xfrm>
        </p:spPr>
        <p:txBody>
          <a:bodyPr/>
          <a:lstStyle/>
          <a:p>
            <a:pPr>
              <a:spcAft>
                <a:spcPts val="600"/>
              </a:spcAft>
            </a:pPr>
            <a:r>
              <a:rPr lang="en-US" dirty="0"/>
              <a:t>The </a:t>
            </a:r>
            <a:r>
              <a:rPr lang="en-US" dirty="0">
                <a:solidFill>
                  <a:srgbClr val="00B0F0"/>
                </a:solidFill>
              </a:rPr>
              <a:t>Weather Now </a:t>
            </a:r>
            <a:r>
              <a:rPr lang="en-US" dirty="0"/>
              <a:t>(</a:t>
            </a:r>
            <a:r>
              <a:rPr lang="en-US" i="1" dirty="0"/>
              <a:t>openweathermap.org</a:t>
            </a:r>
            <a:r>
              <a:rPr lang="en-US" dirty="0"/>
              <a:t> ) node can be configured to check the weather for any major city at set intervals. </a:t>
            </a:r>
          </a:p>
          <a:p>
            <a:pPr>
              <a:spcAft>
                <a:spcPts val="600"/>
              </a:spcAft>
            </a:pPr>
            <a:r>
              <a:rPr lang="en-US" dirty="0"/>
              <a:t>When it checks, it packages up the results in a message which is forwarded to the next node, in this case, to a </a:t>
            </a:r>
            <a:r>
              <a:rPr lang="en-US" dirty="0">
                <a:solidFill>
                  <a:srgbClr val="00B0F0"/>
                </a:solidFill>
              </a:rPr>
              <a:t>switch node</a:t>
            </a:r>
            <a:r>
              <a:rPr lang="en-US" dirty="0"/>
              <a:t>. </a:t>
            </a:r>
          </a:p>
          <a:p>
            <a:pPr>
              <a:spcAft>
                <a:spcPts val="600"/>
              </a:spcAft>
            </a:pPr>
            <a:r>
              <a:rPr lang="en-US" dirty="0"/>
              <a:t>The switch node performs a simple test, checking the input message for a value and sending a message with a value of “1” if the test is true. </a:t>
            </a:r>
          </a:p>
          <a:p>
            <a:r>
              <a:rPr lang="en-US" dirty="0"/>
              <a:t>In this case, it’s been configured to test the temperature value (tempc) to see if it’s 15 degrees Celsius or higher.</a:t>
            </a:r>
          </a:p>
        </p:txBody>
      </p:sp>
      <p:sp>
        <p:nvSpPr>
          <p:cNvPr id="4" name="Slide Number Placeholder 3"/>
          <p:cNvSpPr>
            <a:spLocks noGrp="1"/>
          </p:cNvSpPr>
          <p:nvPr>
            <p:ph type="sldNum" sz="quarter" idx="12"/>
          </p:nvPr>
        </p:nvSpPr>
        <p:spPr/>
        <p:txBody>
          <a:bodyPr/>
          <a:lstStyle/>
          <a:p>
            <a:fld id="{3F264B8E-D8B2-483A-9B90-F4BCED666257}" type="slidenum">
              <a:rPr lang="en-US" smtClean="0"/>
              <a:t>24</a:t>
            </a:fld>
            <a:endParaRPr lang="en-US"/>
          </a:p>
        </p:txBody>
      </p:sp>
    </p:spTree>
    <p:extLst>
      <p:ext uri="{BB962C8B-B14F-4D97-AF65-F5344CB8AC3E}">
        <p14:creationId xmlns:p14="http://schemas.microsoft.com/office/powerpoint/2010/main" val="29749254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First Switch and Fitbit Nodes</a:t>
            </a:r>
          </a:p>
        </p:txBody>
      </p:sp>
      <p:sp>
        <p:nvSpPr>
          <p:cNvPr id="3" name="Content Placeholder 2"/>
          <p:cNvSpPr>
            <a:spLocks noGrp="1"/>
          </p:cNvSpPr>
          <p:nvPr>
            <p:ph idx="1"/>
          </p:nvPr>
        </p:nvSpPr>
        <p:spPr/>
        <p:txBody>
          <a:bodyPr/>
          <a:lstStyle/>
          <a:p>
            <a:r>
              <a:rPr lang="en-US" dirty="0"/>
              <a:t>When the first </a:t>
            </a:r>
            <a:r>
              <a:rPr lang="en-US" dirty="0">
                <a:solidFill>
                  <a:srgbClr val="00B0F0"/>
                </a:solidFill>
              </a:rPr>
              <a:t>Switch Node</a:t>
            </a:r>
            <a:r>
              <a:rPr lang="en-US" dirty="0"/>
              <a:t> tests to true, or ‘switches on’, it sends a message onto the Fitbit node which is the next node in the flow. </a:t>
            </a:r>
          </a:p>
          <a:p>
            <a:r>
              <a:rPr lang="en-US" dirty="0"/>
              <a:t>The </a:t>
            </a:r>
            <a:r>
              <a:rPr lang="en-US" dirty="0">
                <a:solidFill>
                  <a:srgbClr val="00B0F0"/>
                </a:solidFill>
              </a:rPr>
              <a:t>Fitbit Node </a:t>
            </a:r>
            <a:r>
              <a:rPr lang="en-US" dirty="0"/>
              <a:t>is another built-in node that can be configured to get statistics on a Fitbit device from the fitbit.com portal. </a:t>
            </a:r>
          </a:p>
          <a:p>
            <a:r>
              <a:rPr lang="en-US" dirty="0"/>
              <a:t>The </a:t>
            </a:r>
            <a:r>
              <a:rPr lang="en-US" dirty="0">
                <a:solidFill>
                  <a:srgbClr val="00B0F0"/>
                </a:solidFill>
              </a:rPr>
              <a:t>Fitbit Node </a:t>
            </a:r>
            <a:r>
              <a:rPr lang="en-US" dirty="0"/>
              <a:t>packages the statistics for your device into a message and forwards it to the next node in the flow.</a:t>
            </a:r>
          </a:p>
        </p:txBody>
      </p:sp>
      <p:sp>
        <p:nvSpPr>
          <p:cNvPr id="4" name="Slide Number Placeholder 3"/>
          <p:cNvSpPr>
            <a:spLocks noGrp="1"/>
          </p:cNvSpPr>
          <p:nvPr>
            <p:ph type="sldNum" sz="quarter" idx="12"/>
          </p:nvPr>
        </p:nvSpPr>
        <p:spPr/>
        <p:txBody>
          <a:bodyPr/>
          <a:lstStyle/>
          <a:p>
            <a:fld id="{3F264B8E-D8B2-483A-9B90-F4BCED666257}" type="slidenum">
              <a:rPr lang="en-US" smtClean="0"/>
              <a:t>25</a:t>
            </a:fld>
            <a:endParaRPr lang="en-US"/>
          </a:p>
        </p:txBody>
      </p:sp>
    </p:spTree>
    <p:extLst>
      <p:ext uri="{BB962C8B-B14F-4D97-AF65-F5344CB8AC3E}">
        <p14:creationId xmlns:p14="http://schemas.microsoft.com/office/powerpoint/2010/main" val="36122872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Second Switch Node</a:t>
            </a:r>
          </a:p>
        </p:txBody>
      </p:sp>
      <p:sp>
        <p:nvSpPr>
          <p:cNvPr id="3" name="Content Placeholder 2"/>
          <p:cNvSpPr>
            <a:spLocks noGrp="1"/>
          </p:cNvSpPr>
          <p:nvPr>
            <p:ph idx="1"/>
          </p:nvPr>
        </p:nvSpPr>
        <p:spPr/>
        <p:txBody>
          <a:bodyPr/>
          <a:lstStyle/>
          <a:p>
            <a:r>
              <a:rPr lang="en-US" dirty="0"/>
              <a:t>The </a:t>
            </a:r>
            <a:r>
              <a:rPr lang="en-US" dirty="0">
                <a:solidFill>
                  <a:srgbClr val="00B0F0"/>
                </a:solidFill>
              </a:rPr>
              <a:t>Switch Node</a:t>
            </a:r>
            <a:r>
              <a:rPr lang="en-US" dirty="0"/>
              <a:t> is configured to check if the number of steps you’ve walked today is less than 1000. </a:t>
            </a:r>
          </a:p>
          <a:p>
            <a:r>
              <a:rPr lang="en-US" dirty="0"/>
              <a:t>It does this by testing to see if the Fitbit data field, summary.steps, is less than 1000. </a:t>
            </a:r>
          </a:p>
          <a:p>
            <a:r>
              <a:rPr lang="en-US" dirty="0"/>
              <a:t>Based on the message received from the Fitbit node, which in turn got them by making a call to the Fitbit API on fitbit.com.</a:t>
            </a:r>
          </a:p>
        </p:txBody>
      </p:sp>
      <p:sp>
        <p:nvSpPr>
          <p:cNvPr id="4" name="Slide Number Placeholder 3"/>
          <p:cNvSpPr>
            <a:spLocks noGrp="1"/>
          </p:cNvSpPr>
          <p:nvPr>
            <p:ph type="sldNum" sz="quarter" idx="12"/>
          </p:nvPr>
        </p:nvSpPr>
        <p:spPr/>
        <p:txBody>
          <a:bodyPr/>
          <a:lstStyle/>
          <a:p>
            <a:fld id="{3F264B8E-D8B2-483A-9B90-F4BCED666257}" type="slidenum">
              <a:rPr lang="en-US" smtClean="0"/>
              <a:t>26</a:t>
            </a:fld>
            <a:endParaRPr lang="en-US"/>
          </a:p>
        </p:txBody>
      </p:sp>
    </p:spTree>
    <p:extLst>
      <p:ext uri="{BB962C8B-B14F-4D97-AF65-F5344CB8AC3E}">
        <p14:creationId xmlns:p14="http://schemas.microsoft.com/office/powerpoint/2010/main" val="25506952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468819"/>
            <a:ext cx="10515600" cy="1086603"/>
          </a:xfrm>
        </p:spPr>
        <p:txBody>
          <a:bodyPr/>
          <a:lstStyle/>
          <a:p>
            <a:r>
              <a:rPr lang="en-US" dirty="0"/>
              <a:t>The Function Node (Compose Email)</a:t>
            </a:r>
          </a:p>
        </p:txBody>
      </p:sp>
      <p:sp>
        <p:nvSpPr>
          <p:cNvPr id="3" name="Content Placeholder 2"/>
          <p:cNvSpPr>
            <a:spLocks noGrp="1"/>
          </p:cNvSpPr>
          <p:nvPr>
            <p:ph idx="1"/>
          </p:nvPr>
        </p:nvSpPr>
        <p:spPr/>
        <p:txBody>
          <a:bodyPr>
            <a:normAutofit fontScale="92500" lnSpcReduction="10000"/>
          </a:bodyPr>
          <a:lstStyle/>
          <a:p>
            <a:pPr>
              <a:spcAft>
                <a:spcPts val="1200"/>
              </a:spcAft>
            </a:pPr>
            <a:r>
              <a:rPr lang="en-US" dirty="0"/>
              <a:t>If you have walked less than 1000 steps today, then the </a:t>
            </a:r>
            <a:r>
              <a:rPr lang="en-US" dirty="0">
                <a:solidFill>
                  <a:srgbClr val="00B0F0"/>
                </a:solidFill>
              </a:rPr>
              <a:t>Switch Node</a:t>
            </a:r>
            <a:r>
              <a:rPr lang="en-US" dirty="0"/>
              <a:t> generates a message that is passed on through the flow to a Function Node (Compose Email).</a:t>
            </a:r>
          </a:p>
          <a:p>
            <a:pPr>
              <a:spcAft>
                <a:spcPts val="1200"/>
              </a:spcAft>
            </a:pPr>
            <a:r>
              <a:rPr lang="en-US" dirty="0"/>
              <a:t>The Function Node is a generic all-purpose node that allows you to write your own programming logic in JavaScript (To be discussed later). For now, we assume that this node just creates a new message with an email subject line and a text body that can be sent by email.</a:t>
            </a:r>
          </a:p>
          <a:p>
            <a:r>
              <a:rPr lang="en-US" dirty="0"/>
              <a:t>Once this message is created within the Function Node, it is sent through the flow to the final node which is an email node. This node will take the body of any incoming message and send it to the email account configured when the node is initialized. </a:t>
            </a:r>
          </a:p>
        </p:txBody>
      </p:sp>
      <p:sp>
        <p:nvSpPr>
          <p:cNvPr id="4" name="Slide Number Placeholder 3"/>
          <p:cNvSpPr>
            <a:spLocks noGrp="1"/>
          </p:cNvSpPr>
          <p:nvPr>
            <p:ph type="sldNum" sz="quarter" idx="12"/>
          </p:nvPr>
        </p:nvSpPr>
        <p:spPr/>
        <p:txBody>
          <a:bodyPr/>
          <a:lstStyle/>
          <a:p>
            <a:fld id="{3F264B8E-D8B2-483A-9B90-F4BCED666257}" type="slidenum">
              <a:rPr lang="en-US" smtClean="0"/>
              <a:t>27</a:t>
            </a:fld>
            <a:endParaRPr lang="en-US"/>
          </a:p>
        </p:txBody>
      </p:sp>
    </p:spTree>
    <p:extLst>
      <p:ext uri="{BB962C8B-B14F-4D97-AF65-F5344CB8AC3E}">
        <p14:creationId xmlns:p14="http://schemas.microsoft.com/office/powerpoint/2010/main" val="23383822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Writing Functions</a:t>
            </a:r>
          </a:p>
        </p:txBody>
      </p:sp>
      <p:sp>
        <p:nvSpPr>
          <p:cNvPr id="3" name="Content Placeholder 2"/>
          <p:cNvSpPr>
            <a:spLocks noGrp="1"/>
          </p:cNvSpPr>
          <p:nvPr>
            <p:ph idx="1"/>
          </p:nvPr>
        </p:nvSpPr>
        <p:spPr/>
        <p:txBody>
          <a:bodyPr/>
          <a:lstStyle/>
          <a:p>
            <a:r>
              <a:rPr lang="en-US" dirty="0"/>
              <a:t>The Function node allows JavaScript code to be run against the messages that are passed in and then return zero or more messages to continue the flow.</a:t>
            </a:r>
          </a:p>
          <a:p>
            <a:r>
              <a:rPr lang="en-US" dirty="0"/>
              <a:t>The message is passed in as an object called </a:t>
            </a:r>
            <a:r>
              <a:rPr lang="en-US" dirty="0">
                <a:solidFill>
                  <a:srgbClr val="00B0F0"/>
                </a:solidFill>
              </a:rPr>
              <a:t>msg</a:t>
            </a:r>
            <a:r>
              <a:rPr lang="en-US" dirty="0"/>
              <a:t>. </a:t>
            </a:r>
          </a:p>
          <a:p>
            <a:r>
              <a:rPr lang="en-US" dirty="0"/>
              <a:t>By convention, it will have a </a:t>
            </a:r>
            <a:r>
              <a:rPr lang="en-US" dirty="0">
                <a:solidFill>
                  <a:srgbClr val="00B0F0"/>
                </a:solidFill>
              </a:rPr>
              <a:t>msg.payload</a:t>
            </a:r>
            <a:r>
              <a:rPr lang="en-US" dirty="0"/>
              <a:t> property containing the body of the message.</a:t>
            </a:r>
          </a:p>
          <a:p>
            <a:r>
              <a:rPr lang="en-US" dirty="0"/>
              <a:t>Other nodes may attach their own properties to the message.</a:t>
            </a:r>
          </a:p>
          <a:p>
            <a:r>
              <a:rPr lang="en-US" dirty="0"/>
              <a:t>If the function returns null, then no message is passed on and the flow ends.</a:t>
            </a:r>
          </a:p>
        </p:txBody>
      </p:sp>
      <p:sp>
        <p:nvSpPr>
          <p:cNvPr id="4" name="Slide Number Placeholder 3"/>
          <p:cNvSpPr>
            <a:spLocks noGrp="1"/>
          </p:cNvSpPr>
          <p:nvPr>
            <p:ph type="sldNum" sz="quarter" idx="12"/>
          </p:nvPr>
        </p:nvSpPr>
        <p:spPr/>
        <p:txBody>
          <a:bodyPr/>
          <a:lstStyle/>
          <a:p>
            <a:fld id="{3F264B8E-D8B2-483A-9B90-F4BCED666257}" type="slidenum">
              <a:rPr lang="en-US" smtClean="0"/>
              <a:t>28</a:t>
            </a:fld>
            <a:endParaRPr lang="en-US"/>
          </a:p>
        </p:txBody>
      </p:sp>
    </p:spTree>
    <p:extLst>
      <p:ext uri="{BB962C8B-B14F-4D97-AF65-F5344CB8AC3E}">
        <p14:creationId xmlns:p14="http://schemas.microsoft.com/office/powerpoint/2010/main" val="35180349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Function Passing Message “as-is”</a:t>
            </a:r>
          </a:p>
        </p:txBody>
      </p:sp>
      <p:sp>
        <p:nvSpPr>
          <p:cNvPr id="3" name="Content Placeholder 2"/>
          <p:cNvSpPr>
            <a:spLocks noGrp="1"/>
          </p:cNvSpPr>
          <p:nvPr>
            <p:ph idx="1"/>
          </p:nvPr>
        </p:nvSpPr>
        <p:spPr/>
        <p:txBody>
          <a:bodyPr/>
          <a:lstStyle/>
          <a:p>
            <a:r>
              <a:rPr lang="en-US" dirty="0"/>
              <a:t>The most simple function node just returns null. When you return null, no message is passed on to downstream nodes and the flow ends here. </a:t>
            </a:r>
          </a:p>
          <a:p>
            <a:r>
              <a:rPr lang="en-US" dirty="0"/>
              <a:t>To create a function node that passes the message “as is”, you can simply return the message itself. This is the default code in a function node:</a:t>
            </a:r>
          </a:p>
          <a:p>
            <a:pPr marL="0" indent="0">
              <a:buNone/>
            </a:pPr>
            <a:r>
              <a:rPr lang="en-US" dirty="0"/>
              <a:t>				</a:t>
            </a:r>
            <a:r>
              <a:rPr lang="en-US" dirty="0">
                <a:solidFill>
                  <a:srgbClr val="C00000"/>
                </a:solidFill>
              </a:rPr>
              <a:t>return msg;</a:t>
            </a:r>
          </a:p>
          <a:p>
            <a:pPr marL="0" indent="0">
              <a:buNone/>
            </a:pPr>
            <a:endParaRPr lang="en-US" dirty="0"/>
          </a:p>
        </p:txBody>
      </p:sp>
      <p:sp>
        <p:nvSpPr>
          <p:cNvPr id="4" name="Slide Number Placeholder 3"/>
          <p:cNvSpPr>
            <a:spLocks noGrp="1"/>
          </p:cNvSpPr>
          <p:nvPr>
            <p:ph type="sldNum" sz="quarter" idx="12"/>
          </p:nvPr>
        </p:nvSpPr>
        <p:spPr/>
        <p:txBody>
          <a:bodyPr/>
          <a:lstStyle/>
          <a:p>
            <a:fld id="{3F264B8E-D8B2-483A-9B90-F4BCED666257}" type="slidenum">
              <a:rPr lang="en-US" smtClean="0"/>
              <a:t>29</a:t>
            </a:fld>
            <a:endParaRPr lang="en-US"/>
          </a:p>
        </p:txBody>
      </p:sp>
      <p:pic>
        <p:nvPicPr>
          <p:cNvPr id="5" name="Picture 4"/>
          <p:cNvPicPr>
            <a:picLocks noChangeAspect="1"/>
          </p:cNvPicPr>
          <p:nvPr/>
        </p:nvPicPr>
        <p:blipFill>
          <a:blip r:embed="rId2"/>
          <a:stretch>
            <a:fillRect/>
          </a:stretch>
        </p:blipFill>
        <p:spPr>
          <a:xfrm>
            <a:off x="1032513" y="4914165"/>
            <a:ext cx="9272035" cy="929608"/>
          </a:xfrm>
          <a:prstGeom prst="rect">
            <a:avLst/>
          </a:prstGeom>
        </p:spPr>
      </p:pic>
    </p:spTree>
    <p:extLst>
      <p:ext uri="{BB962C8B-B14F-4D97-AF65-F5344CB8AC3E}">
        <p14:creationId xmlns:p14="http://schemas.microsoft.com/office/powerpoint/2010/main" val="14374097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Node-RED?</a:t>
            </a:r>
          </a:p>
        </p:txBody>
      </p:sp>
      <p:sp>
        <p:nvSpPr>
          <p:cNvPr id="3" name="Content Placeholder 2"/>
          <p:cNvSpPr>
            <a:spLocks noGrp="1"/>
          </p:cNvSpPr>
          <p:nvPr>
            <p:ph idx="1"/>
          </p:nvPr>
        </p:nvSpPr>
        <p:spPr/>
        <p:txBody>
          <a:bodyPr>
            <a:normAutofit/>
          </a:bodyPr>
          <a:lstStyle/>
          <a:p>
            <a:r>
              <a:rPr lang="en-US" dirty="0"/>
              <a:t>Originally, developed by IBM in 2013, as an open source project.</a:t>
            </a:r>
          </a:p>
          <a:p>
            <a:r>
              <a:rPr lang="en-US" dirty="0"/>
              <a:t>A tool for building Internet of Things (IoT) applications.</a:t>
            </a:r>
          </a:p>
          <a:p>
            <a:r>
              <a:rPr lang="en-US" dirty="0"/>
              <a:t>It simplifies the ‘wiring together’ of code blocks to carry out tasks. </a:t>
            </a:r>
          </a:p>
          <a:p>
            <a:r>
              <a:rPr lang="en-US" dirty="0"/>
              <a:t>It uses a visual programming approach that allows developers to connect predefined code blocks, known as ‘nodes’, together to perform a task. </a:t>
            </a:r>
          </a:p>
          <a:p>
            <a:r>
              <a:rPr lang="en-US" dirty="0"/>
              <a:t>The connected nodes are usually a combination of input nodes, processing nodes and output nodes, which when wired together, make up a ‘flow’.</a:t>
            </a:r>
          </a:p>
        </p:txBody>
      </p:sp>
      <p:sp>
        <p:nvSpPr>
          <p:cNvPr id="4" name="Slide Number Placeholder 3"/>
          <p:cNvSpPr>
            <a:spLocks noGrp="1"/>
          </p:cNvSpPr>
          <p:nvPr>
            <p:ph type="sldNum" sz="quarter" idx="12"/>
          </p:nvPr>
        </p:nvSpPr>
        <p:spPr/>
        <p:txBody>
          <a:bodyPr/>
          <a:lstStyle/>
          <a:p>
            <a:fld id="{3F264B8E-D8B2-483A-9B90-F4BCED666257}" type="slidenum">
              <a:rPr lang="en-US" smtClean="0"/>
              <a:t>3</a:t>
            </a:fld>
            <a:endParaRPr lang="en-US"/>
          </a:p>
        </p:txBody>
      </p:sp>
    </p:spTree>
    <p:extLst>
      <p:ext uri="{BB962C8B-B14F-4D97-AF65-F5344CB8AC3E}">
        <p14:creationId xmlns:p14="http://schemas.microsoft.com/office/powerpoint/2010/main" val="394670697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980388"/>
            <a:ext cx="10515600" cy="5196575"/>
          </a:xfrm>
        </p:spPr>
        <p:txBody>
          <a:bodyPr/>
          <a:lstStyle/>
          <a:p>
            <a:pPr marL="0" indent="0">
              <a:buNone/>
            </a:pPr>
            <a:r>
              <a:rPr lang="en-US" dirty="0"/>
              <a:t>What will be generated by the flow on the previous slide if:</a:t>
            </a:r>
          </a:p>
          <a:p>
            <a:pPr marL="0" indent="0">
              <a:buNone/>
            </a:pPr>
            <a:r>
              <a:rPr lang="en-US" dirty="0"/>
              <a:t>1) We replace the code of the function node with the following?</a:t>
            </a:r>
          </a:p>
          <a:p>
            <a:pPr marL="0" indent="0">
              <a:buNone/>
            </a:pPr>
            <a:r>
              <a:rPr lang="en-US" dirty="0">
                <a:solidFill>
                  <a:srgbClr val="C00000"/>
                </a:solidFill>
              </a:rPr>
              <a:t>	msg.payload += "world";</a:t>
            </a:r>
          </a:p>
          <a:p>
            <a:pPr marL="0" indent="0">
              <a:spcAft>
                <a:spcPts val="1200"/>
              </a:spcAft>
              <a:buNone/>
            </a:pPr>
            <a:r>
              <a:rPr lang="en-US" dirty="0">
                <a:solidFill>
                  <a:srgbClr val="C00000"/>
                </a:solidFill>
              </a:rPr>
              <a:t>	return msg;</a:t>
            </a:r>
          </a:p>
          <a:p>
            <a:pPr marL="0" indent="0">
              <a:buNone/>
            </a:pPr>
            <a:r>
              <a:rPr lang="en-US" dirty="0"/>
              <a:t>2) We use a string in the inject node with a value of “Hello”, and</a:t>
            </a:r>
          </a:p>
          <a:p>
            <a:pPr marL="0" indent="0">
              <a:spcAft>
                <a:spcPts val="1200"/>
              </a:spcAft>
              <a:buNone/>
            </a:pPr>
            <a:r>
              <a:rPr lang="en-US" dirty="0"/>
              <a:t>      the same code as above in the function node?</a:t>
            </a:r>
          </a:p>
          <a:p>
            <a:pPr marL="0" indent="0">
              <a:buNone/>
            </a:pPr>
            <a:r>
              <a:rPr lang="en-US" dirty="0"/>
              <a:t>3) We use the following code in the function node:</a:t>
            </a:r>
          </a:p>
          <a:p>
            <a:pPr marL="0" indent="0">
              <a:buNone/>
            </a:pPr>
            <a:r>
              <a:rPr lang="en-US" dirty="0"/>
              <a:t>	</a:t>
            </a:r>
            <a:r>
              <a:rPr lang="en-US" dirty="0">
                <a:solidFill>
                  <a:srgbClr val="C00000"/>
                </a:solidFill>
              </a:rPr>
              <a:t>var x = { payload: "My new payload" };</a:t>
            </a:r>
          </a:p>
          <a:p>
            <a:pPr marL="0" indent="0">
              <a:buNone/>
            </a:pPr>
            <a:r>
              <a:rPr lang="en-US" dirty="0">
                <a:solidFill>
                  <a:srgbClr val="C00000"/>
                </a:solidFill>
              </a:rPr>
              <a:t>	return x;</a:t>
            </a:r>
          </a:p>
        </p:txBody>
      </p:sp>
      <p:sp>
        <p:nvSpPr>
          <p:cNvPr id="4" name="Slide Number Placeholder 3"/>
          <p:cNvSpPr>
            <a:spLocks noGrp="1"/>
          </p:cNvSpPr>
          <p:nvPr>
            <p:ph type="sldNum" sz="quarter" idx="12"/>
          </p:nvPr>
        </p:nvSpPr>
        <p:spPr/>
        <p:txBody>
          <a:bodyPr/>
          <a:lstStyle/>
          <a:p>
            <a:fld id="{3F264B8E-D8B2-483A-9B90-F4BCED666257}" type="slidenum">
              <a:rPr lang="en-US" smtClean="0"/>
              <a:t>30</a:t>
            </a:fld>
            <a:endParaRPr lang="en-US"/>
          </a:p>
        </p:txBody>
      </p:sp>
    </p:spTree>
    <p:extLst>
      <p:ext uri="{BB962C8B-B14F-4D97-AF65-F5344CB8AC3E}">
        <p14:creationId xmlns:p14="http://schemas.microsoft.com/office/powerpoint/2010/main" val="188321914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467474"/>
            <a:ext cx="10515600" cy="6254001"/>
          </a:xfrm>
        </p:spPr>
        <p:txBody>
          <a:bodyPr>
            <a:normAutofit fontScale="92500" lnSpcReduction="20000"/>
          </a:bodyPr>
          <a:lstStyle/>
          <a:p>
            <a:pPr>
              <a:spcAft>
                <a:spcPts val="600"/>
              </a:spcAft>
            </a:pPr>
            <a:r>
              <a:rPr lang="en-US" dirty="0"/>
              <a:t>The returned message object does not need to be same object as was passed in. </a:t>
            </a:r>
          </a:p>
          <a:p>
            <a:r>
              <a:rPr lang="en-US" dirty="0"/>
              <a:t>The function can construct a completely new object before returning it. For example:</a:t>
            </a:r>
          </a:p>
          <a:p>
            <a:pPr marL="0" indent="0">
              <a:buNone/>
            </a:pPr>
            <a:r>
              <a:rPr lang="en-US" dirty="0">
                <a:solidFill>
                  <a:srgbClr val="C00000"/>
                </a:solidFill>
              </a:rPr>
              <a:t>	var newMsg = { payload: msg.payload.length };</a:t>
            </a:r>
          </a:p>
          <a:p>
            <a:pPr marL="0" indent="0">
              <a:spcAft>
                <a:spcPts val="600"/>
              </a:spcAft>
              <a:buNone/>
            </a:pPr>
            <a:r>
              <a:rPr lang="en-US" dirty="0">
                <a:solidFill>
                  <a:srgbClr val="C00000"/>
                </a:solidFill>
              </a:rPr>
              <a:t>	return newMsg;</a:t>
            </a:r>
          </a:p>
          <a:p>
            <a:pPr>
              <a:spcAft>
                <a:spcPts val="600"/>
              </a:spcAft>
            </a:pPr>
            <a:r>
              <a:rPr lang="en-US" dirty="0"/>
              <a:t>The function edit dialog allows the number of outputs to be changed. If there is more than one output, an array of messages can be returned by the function to send to the outputs.</a:t>
            </a:r>
          </a:p>
          <a:p>
            <a:r>
              <a:rPr lang="en-US" dirty="0"/>
              <a:t>This makes it easy to write a function that sends the message to different outputs depending on some condition. </a:t>
            </a:r>
          </a:p>
          <a:p>
            <a:pPr marL="0" indent="0">
              <a:buNone/>
            </a:pPr>
            <a:r>
              <a:rPr lang="en-US" dirty="0">
                <a:solidFill>
                  <a:srgbClr val="C00000"/>
                </a:solidFill>
              </a:rPr>
              <a:t>	if (msg.topic === "banana") {</a:t>
            </a:r>
          </a:p>
          <a:p>
            <a:pPr marL="0" indent="0">
              <a:buNone/>
            </a:pPr>
            <a:r>
              <a:rPr lang="en-US" dirty="0">
                <a:solidFill>
                  <a:srgbClr val="C00000"/>
                </a:solidFill>
              </a:rPr>
              <a:t>   		return [ null, msg ];</a:t>
            </a:r>
          </a:p>
          <a:p>
            <a:pPr marL="0" indent="0">
              <a:buNone/>
            </a:pPr>
            <a:r>
              <a:rPr lang="en-US" dirty="0">
                <a:solidFill>
                  <a:srgbClr val="C00000"/>
                </a:solidFill>
              </a:rPr>
              <a:t>	} else {</a:t>
            </a:r>
          </a:p>
          <a:p>
            <a:pPr marL="0" indent="0">
              <a:buNone/>
            </a:pPr>
            <a:r>
              <a:rPr lang="en-US" dirty="0">
                <a:solidFill>
                  <a:srgbClr val="C00000"/>
                </a:solidFill>
              </a:rPr>
              <a:t>   		return [ msg, null ];</a:t>
            </a:r>
          </a:p>
          <a:p>
            <a:pPr marL="0" indent="0">
              <a:buNone/>
            </a:pPr>
            <a:r>
              <a:rPr lang="en-US" dirty="0">
                <a:solidFill>
                  <a:srgbClr val="C00000"/>
                </a:solidFill>
              </a:rPr>
              <a:t>	}</a:t>
            </a:r>
          </a:p>
        </p:txBody>
      </p:sp>
      <p:sp>
        <p:nvSpPr>
          <p:cNvPr id="4" name="Slide Number Placeholder 3"/>
          <p:cNvSpPr>
            <a:spLocks noGrp="1"/>
          </p:cNvSpPr>
          <p:nvPr>
            <p:ph type="sldNum" sz="quarter" idx="12"/>
          </p:nvPr>
        </p:nvSpPr>
        <p:spPr/>
        <p:txBody>
          <a:bodyPr/>
          <a:lstStyle/>
          <a:p>
            <a:fld id="{3F264B8E-D8B2-483A-9B90-F4BCED666257}" type="slidenum">
              <a:rPr lang="en-US" smtClean="0"/>
              <a:t>31</a:t>
            </a:fld>
            <a:endParaRPr lang="en-US"/>
          </a:p>
        </p:txBody>
      </p:sp>
    </p:spTree>
    <p:extLst>
      <p:ext uri="{BB962C8B-B14F-4D97-AF65-F5344CB8AC3E}">
        <p14:creationId xmlns:p14="http://schemas.microsoft.com/office/powerpoint/2010/main" val="22391574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493160"/>
            <a:ext cx="10515600" cy="5994970"/>
          </a:xfrm>
        </p:spPr>
        <p:txBody>
          <a:bodyPr>
            <a:normAutofit fontScale="92500" lnSpcReduction="20000"/>
          </a:bodyPr>
          <a:lstStyle/>
          <a:p>
            <a:r>
              <a:rPr lang="en-US" dirty="0"/>
              <a:t>The following example passes the original message as-is on the first output and one containing the payload length to the second output:</a:t>
            </a:r>
          </a:p>
          <a:p>
            <a:pPr marL="0" indent="0">
              <a:buNone/>
            </a:pPr>
            <a:r>
              <a:rPr lang="en-US" dirty="0">
                <a:solidFill>
                  <a:srgbClr val="C00000"/>
                </a:solidFill>
              </a:rPr>
              <a:t>	var newMsg = { payload: msg.payload.length };</a:t>
            </a:r>
          </a:p>
          <a:p>
            <a:pPr marL="0" indent="0">
              <a:spcAft>
                <a:spcPts val="600"/>
              </a:spcAft>
              <a:buNone/>
            </a:pPr>
            <a:r>
              <a:rPr lang="en-US" dirty="0">
                <a:solidFill>
                  <a:srgbClr val="C00000"/>
                </a:solidFill>
              </a:rPr>
              <a:t>	return [msg, newMsg];</a:t>
            </a:r>
          </a:p>
          <a:p>
            <a:pPr>
              <a:spcAft>
                <a:spcPts val="600"/>
              </a:spcAft>
            </a:pPr>
            <a:r>
              <a:rPr lang="en-US" dirty="0"/>
              <a:t>A function can return multiple messages on an output by returning an array of messages within the returned array. When multiple messages are returned for an output, subsequent nodes will receive the messages one at a time in the order they were returned.</a:t>
            </a:r>
          </a:p>
          <a:p>
            <a:pPr marL="0" indent="0">
              <a:buNone/>
            </a:pPr>
            <a:r>
              <a:rPr lang="en-US" dirty="0"/>
              <a:t>   In the following example, msg1, msg2, msg3 will be sent to the first output.</a:t>
            </a:r>
          </a:p>
          <a:p>
            <a:pPr marL="0" indent="0">
              <a:spcAft>
                <a:spcPts val="600"/>
              </a:spcAft>
              <a:buNone/>
            </a:pPr>
            <a:r>
              <a:rPr lang="en-US" dirty="0"/>
              <a:t>   msg4 will be sent to the second output.</a:t>
            </a:r>
          </a:p>
          <a:p>
            <a:pPr marL="0" indent="0">
              <a:buNone/>
            </a:pPr>
            <a:r>
              <a:rPr lang="en-US" dirty="0">
                <a:solidFill>
                  <a:srgbClr val="C00000"/>
                </a:solidFill>
              </a:rPr>
              <a:t>	var msg1 = { payload:"first out of output 1" };</a:t>
            </a:r>
          </a:p>
          <a:p>
            <a:pPr marL="0" indent="0">
              <a:buNone/>
            </a:pPr>
            <a:r>
              <a:rPr lang="en-US" dirty="0">
                <a:solidFill>
                  <a:srgbClr val="C00000"/>
                </a:solidFill>
              </a:rPr>
              <a:t>	var msg2 = { payload:"second out of output 1" };</a:t>
            </a:r>
          </a:p>
          <a:p>
            <a:pPr marL="0" indent="0">
              <a:buNone/>
            </a:pPr>
            <a:r>
              <a:rPr lang="en-US" dirty="0">
                <a:solidFill>
                  <a:srgbClr val="C00000"/>
                </a:solidFill>
              </a:rPr>
              <a:t>	var msg3 = { payload:"third out of output 1" };</a:t>
            </a:r>
          </a:p>
          <a:p>
            <a:pPr marL="0" indent="0">
              <a:buNone/>
            </a:pPr>
            <a:r>
              <a:rPr lang="en-US" dirty="0">
                <a:solidFill>
                  <a:srgbClr val="C00000"/>
                </a:solidFill>
              </a:rPr>
              <a:t>	var msg4 = { payload:"only message from output 2" };</a:t>
            </a:r>
          </a:p>
          <a:p>
            <a:pPr marL="0" indent="0">
              <a:buNone/>
            </a:pPr>
            <a:r>
              <a:rPr lang="en-US" dirty="0">
                <a:solidFill>
                  <a:srgbClr val="C00000"/>
                </a:solidFill>
              </a:rPr>
              <a:t>	return [ [ msg1, msg2, msg3 ], msg4 ];</a:t>
            </a:r>
          </a:p>
        </p:txBody>
      </p:sp>
      <p:sp>
        <p:nvSpPr>
          <p:cNvPr id="4" name="Slide Number Placeholder 3"/>
          <p:cNvSpPr>
            <a:spLocks noGrp="1"/>
          </p:cNvSpPr>
          <p:nvPr>
            <p:ph type="sldNum" sz="quarter" idx="12"/>
          </p:nvPr>
        </p:nvSpPr>
        <p:spPr/>
        <p:txBody>
          <a:bodyPr/>
          <a:lstStyle/>
          <a:p>
            <a:fld id="{3F264B8E-D8B2-483A-9B90-F4BCED666257}" type="slidenum">
              <a:rPr lang="en-US" smtClean="0"/>
              <a:t>32</a:t>
            </a:fld>
            <a:endParaRPr lang="en-US"/>
          </a:p>
        </p:txBody>
      </p:sp>
    </p:spTree>
    <p:extLst>
      <p:ext uri="{BB962C8B-B14F-4D97-AF65-F5344CB8AC3E}">
        <p14:creationId xmlns:p14="http://schemas.microsoft.com/office/powerpoint/2010/main" val="28377523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018433"/>
            <a:ext cx="10515600" cy="5158529"/>
          </a:xfrm>
        </p:spPr>
        <p:txBody>
          <a:bodyPr/>
          <a:lstStyle/>
          <a:p>
            <a:pPr>
              <a:spcAft>
                <a:spcPts val="1200"/>
              </a:spcAft>
            </a:pPr>
            <a:r>
              <a:rPr lang="en-US" dirty="0"/>
              <a:t>The following example splits the received payload into individual words and returns a message for each of the words:</a:t>
            </a:r>
          </a:p>
          <a:p>
            <a:pPr marL="0" indent="0">
              <a:lnSpc>
                <a:spcPct val="60000"/>
              </a:lnSpc>
              <a:buNone/>
            </a:pPr>
            <a:r>
              <a:rPr lang="en-US" dirty="0">
                <a:solidFill>
                  <a:srgbClr val="C00000"/>
                </a:solidFill>
              </a:rPr>
              <a:t>	var outputMsgs = [];</a:t>
            </a:r>
          </a:p>
          <a:p>
            <a:pPr marL="0" indent="0">
              <a:lnSpc>
                <a:spcPct val="60000"/>
              </a:lnSpc>
              <a:buNone/>
            </a:pPr>
            <a:r>
              <a:rPr lang="en-US" dirty="0">
                <a:solidFill>
                  <a:srgbClr val="C00000"/>
                </a:solidFill>
              </a:rPr>
              <a:t>	var words = msg.payload.split(" ");</a:t>
            </a:r>
          </a:p>
          <a:p>
            <a:pPr marL="0" indent="0">
              <a:lnSpc>
                <a:spcPct val="60000"/>
              </a:lnSpc>
              <a:buNone/>
            </a:pPr>
            <a:r>
              <a:rPr lang="en-US" dirty="0">
                <a:solidFill>
                  <a:srgbClr val="C00000"/>
                </a:solidFill>
              </a:rPr>
              <a:t>	for (var w in words) {</a:t>
            </a:r>
          </a:p>
          <a:p>
            <a:pPr marL="0" indent="0">
              <a:lnSpc>
                <a:spcPct val="60000"/>
              </a:lnSpc>
              <a:buNone/>
            </a:pPr>
            <a:r>
              <a:rPr lang="en-US" dirty="0">
                <a:solidFill>
                  <a:srgbClr val="C00000"/>
                </a:solidFill>
              </a:rPr>
              <a:t>    		outputMsgs.push({payload:words[w]});</a:t>
            </a:r>
          </a:p>
          <a:p>
            <a:pPr marL="0" indent="0">
              <a:lnSpc>
                <a:spcPct val="60000"/>
              </a:lnSpc>
              <a:buNone/>
            </a:pPr>
            <a:r>
              <a:rPr lang="en-US" dirty="0">
                <a:solidFill>
                  <a:srgbClr val="C00000"/>
                </a:solidFill>
              </a:rPr>
              <a:t>	}</a:t>
            </a:r>
          </a:p>
          <a:p>
            <a:pPr marL="0" indent="0">
              <a:lnSpc>
                <a:spcPct val="60000"/>
              </a:lnSpc>
              <a:buNone/>
            </a:pPr>
            <a:r>
              <a:rPr lang="en-US" dirty="0">
                <a:solidFill>
                  <a:srgbClr val="C00000"/>
                </a:solidFill>
              </a:rPr>
              <a:t>	return [ outputMsgs ];</a:t>
            </a:r>
          </a:p>
          <a:p>
            <a:pPr marL="0" indent="0">
              <a:lnSpc>
                <a:spcPct val="60000"/>
              </a:lnSpc>
              <a:buNone/>
            </a:pPr>
            <a:endParaRPr lang="en-US" dirty="0">
              <a:solidFill>
                <a:srgbClr val="C00000"/>
              </a:solidFill>
            </a:endParaRPr>
          </a:p>
        </p:txBody>
      </p:sp>
      <p:sp>
        <p:nvSpPr>
          <p:cNvPr id="4" name="Slide Number Placeholder 3"/>
          <p:cNvSpPr>
            <a:spLocks noGrp="1"/>
          </p:cNvSpPr>
          <p:nvPr>
            <p:ph type="sldNum" sz="quarter" idx="12"/>
          </p:nvPr>
        </p:nvSpPr>
        <p:spPr/>
        <p:txBody>
          <a:bodyPr/>
          <a:lstStyle/>
          <a:p>
            <a:fld id="{3F264B8E-D8B2-483A-9B90-F4BCED666257}" type="slidenum">
              <a:rPr lang="en-US" smtClean="0"/>
              <a:t>33</a:t>
            </a:fld>
            <a:endParaRPr lang="en-US"/>
          </a:p>
        </p:txBody>
      </p:sp>
    </p:spTree>
    <p:extLst>
      <p:ext uri="{BB962C8B-B14F-4D97-AF65-F5344CB8AC3E}">
        <p14:creationId xmlns:p14="http://schemas.microsoft.com/office/powerpoint/2010/main" val="48165536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84036" y="395256"/>
            <a:ext cx="11409352" cy="6099934"/>
          </a:xfrm>
        </p:spPr>
        <p:txBody>
          <a:bodyPr>
            <a:normAutofit/>
          </a:bodyPr>
          <a:lstStyle/>
          <a:p>
            <a:r>
              <a:rPr lang="en-US" dirty="0"/>
              <a:t>A Function can produce more than one output by simply setting the “output” parameter to the desired number of outputs:</a:t>
            </a:r>
          </a:p>
          <a:p>
            <a:endParaRPr lang="en-US" dirty="0"/>
          </a:p>
          <a:p>
            <a:endParaRPr lang="en-US" dirty="0"/>
          </a:p>
          <a:p>
            <a:endParaRPr lang="en-US" dirty="0"/>
          </a:p>
          <a:p>
            <a:endParaRPr lang="en-US" dirty="0"/>
          </a:p>
          <a:p>
            <a:endParaRPr lang="en-US" dirty="0"/>
          </a:p>
          <a:p>
            <a:pPr marL="0" indent="0">
              <a:buNone/>
            </a:pPr>
            <a:endParaRPr lang="en-US" dirty="0"/>
          </a:p>
          <a:p>
            <a:pPr marL="0" indent="0">
              <a:buNone/>
            </a:pPr>
            <a:r>
              <a:rPr lang="en-US" dirty="0"/>
              <a:t>The following code shows how to channel a payload to a particular output:</a:t>
            </a:r>
          </a:p>
          <a:p>
            <a:pPr marL="0" indent="0">
              <a:buNone/>
            </a:pPr>
            <a:r>
              <a:rPr lang="en-US" dirty="0">
                <a:solidFill>
                  <a:srgbClr val="C00000"/>
                </a:solidFill>
              </a:rPr>
              <a:t>if(msg.payload &lt; 10) { return [msg, null, null]; }</a:t>
            </a:r>
          </a:p>
          <a:p>
            <a:pPr marL="0" indent="0">
              <a:buNone/>
            </a:pPr>
            <a:r>
              <a:rPr lang="en-US" dirty="0">
                <a:solidFill>
                  <a:srgbClr val="C00000"/>
                </a:solidFill>
              </a:rPr>
              <a:t>else if(msg.payload &lt; 20) { return [null, msg, null]; }</a:t>
            </a:r>
          </a:p>
          <a:p>
            <a:pPr marL="0" indent="0">
              <a:buNone/>
            </a:pPr>
            <a:r>
              <a:rPr lang="en-US" dirty="0">
                <a:solidFill>
                  <a:srgbClr val="C00000"/>
                </a:solidFill>
              </a:rPr>
              <a:t>else if(msg.payload &gt;= 20) { return [null, null, msg]; }</a:t>
            </a:r>
          </a:p>
          <a:p>
            <a:pPr marL="0" indent="0">
              <a:buNone/>
            </a:pPr>
            <a:endParaRPr lang="en-US" sz="2400" dirty="0"/>
          </a:p>
        </p:txBody>
      </p:sp>
      <p:sp>
        <p:nvSpPr>
          <p:cNvPr id="4" name="Slide Number Placeholder 3"/>
          <p:cNvSpPr>
            <a:spLocks noGrp="1"/>
          </p:cNvSpPr>
          <p:nvPr>
            <p:ph type="sldNum" sz="quarter" idx="12"/>
          </p:nvPr>
        </p:nvSpPr>
        <p:spPr/>
        <p:txBody>
          <a:bodyPr/>
          <a:lstStyle/>
          <a:p>
            <a:fld id="{3F264B8E-D8B2-483A-9B90-F4BCED666257}" type="slidenum">
              <a:rPr lang="en-US" smtClean="0"/>
              <a:t>34</a:t>
            </a:fld>
            <a:endParaRPr lang="en-US"/>
          </a:p>
        </p:txBody>
      </p:sp>
      <p:pic>
        <p:nvPicPr>
          <p:cNvPr id="5" name="Picture 4"/>
          <p:cNvPicPr>
            <a:picLocks noChangeAspect="1"/>
          </p:cNvPicPr>
          <p:nvPr/>
        </p:nvPicPr>
        <p:blipFill>
          <a:blip r:embed="rId2"/>
          <a:stretch>
            <a:fillRect/>
          </a:stretch>
        </p:blipFill>
        <p:spPr>
          <a:xfrm>
            <a:off x="425430" y="1438446"/>
            <a:ext cx="4712908" cy="2482853"/>
          </a:xfrm>
          <a:prstGeom prst="rect">
            <a:avLst/>
          </a:prstGeom>
          <a:ln>
            <a:solidFill>
              <a:schemeClr val="accent1"/>
            </a:solidFill>
          </a:ln>
        </p:spPr>
      </p:pic>
      <p:sp>
        <p:nvSpPr>
          <p:cNvPr id="6" name="Oval 5"/>
          <p:cNvSpPr/>
          <p:nvPr/>
        </p:nvSpPr>
        <p:spPr>
          <a:xfrm>
            <a:off x="220732" y="3445223"/>
            <a:ext cx="1995434" cy="631072"/>
          </a:xfrm>
          <a:prstGeom prst="ellipse">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p:cNvPicPr>
            <a:picLocks noChangeAspect="1"/>
          </p:cNvPicPr>
          <p:nvPr/>
        </p:nvPicPr>
        <p:blipFill>
          <a:blip r:embed="rId3"/>
          <a:stretch>
            <a:fillRect/>
          </a:stretch>
        </p:blipFill>
        <p:spPr>
          <a:xfrm>
            <a:off x="5590350" y="1862341"/>
            <a:ext cx="6211121" cy="1405987"/>
          </a:xfrm>
          <a:prstGeom prst="rect">
            <a:avLst/>
          </a:prstGeom>
        </p:spPr>
      </p:pic>
    </p:spTree>
    <p:extLst>
      <p:ext uri="{BB962C8B-B14F-4D97-AF65-F5344CB8AC3E}">
        <p14:creationId xmlns:p14="http://schemas.microsoft.com/office/powerpoint/2010/main" val="227985063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0767" y="365125"/>
            <a:ext cx="11481847" cy="780067"/>
          </a:xfrm>
        </p:spPr>
        <p:txBody>
          <a:bodyPr>
            <a:normAutofit fontScale="90000"/>
          </a:bodyPr>
          <a:lstStyle/>
          <a:p>
            <a:r>
              <a:rPr lang="en-US" sz="3600" dirty="0"/>
              <a:t>Sending multiple messages in sequence using a function node</a:t>
            </a:r>
          </a:p>
        </p:txBody>
      </p:sp>
      <p:sp>
        <p:nvSpPr>
          <p:cNvPr id="3" name="Content Placeholder 2"/>
          <p:cNvSpPr>
            <a:spLocks noGrp="1"/>
          </p:cNvSpPr>
          <p:nvPr>
            <p:ph idx="1"/>
          </p:nvPr>
        </p:nvSpPr>
        <p:spPr>
          <a:xfrm>
            <a:off x="838200" y="1192490"/>
            <a:ext cx="10515600" cy="5481687"/>
          </a:xfrm>
        </p:spPr>
        <p:txBody>
          <a:bodyPr>
            <a:normAutofit fontScale="92500" lnSpcReduction="10000"/>
          </a:bodyPr>
          <a:lstStyle/>
          <a:p>
            <a:r>
              <a:rPr lang="en-US" dirty="0"/>
              <a:t>It is also possible to send multiple messages from a function node in sequence by simply returning an array of messages in the output message array. </a:t>
            </a:r>
          </a:p>
          <a:p>
            <a:pPr>
              <a:spcAft>
                <a:spcPts val="600"/>
              </a:spcAft>
            </a:pPr>
            <a:r>
              <a:rPr lang="en-US" dirty="0"/>
              <a:t>The following code in the function node will generate 10 new messages with payloads from 0 to 9. </a:t>
            </a:r>
          </a:p>
          <a:p>
            <a:endParaRPr lang="en-US" dirty="0"/>
          </a:p>
          <a:p>
            <a:endParaRPr lang="en-US" dirty="0"/>
          </a:p>
          <a:p>
            <a:pPr marL="0" indent="0">
              <a:buNone/>
            </a:pPr>
            <a:r>
              <a:rPr lang="en-US" sz="3000" dirty="0">
                <a:solidFill>
                  <a:srgbClr val="C00000"/>
                </a:solidFill>
              </a:rPr>
              <a:t>				var msgList = [];</a:t>
            </a:r>
          </a:p>
          <a:p>
            <a:pPr marL="0" indent="0">
              <a:buNone/>
            </a:pPr>
            <a:r>
              <a:rPr lang="en-US" sz="3000" dirty="0">
                <a:solidFill>
                  <a:srgbClr val="C00000"/>
                </a:solidFill>
              </a:rPr>
              <a:t>				for (var i=0; i&lt;10; i++) {  </a:t>
            </a:r>
          </a:p>
          <a:p>
            <a:pPr marL="0" indent="0">
              <a:buNone/>
            </a:pPr>
            <a:r>
              <a:rPr lang="en-US" sz="3000" dirty="0">
                <a:solidFill>
                  <a:srgbClr val="C00000"/>
                </a:solidFill>
              </a:rPr>
              <a:t>    	     			     msgList.push({payload:i});</a:t>
            </a:r>
          </a:p>
          <a:p>
            <a:pPr marL="0" indent="0">
              <a:buNone/>
            </a:pPr>
            <a:r>
              <a:rPr lang="en-US" sz="3000" dirty="0">
                <a:solidFill>
                  <a:srgbClr val="C00000"/>
                </a:solidFill>
              </a:rPr>
              <a:t>				}</a:t>
            </a:r>
          </a:p>
          <a:p>
            <a:pPr marL="0" indent="0">
              <a:buNone/>
            </a:pPr>
            <a:r>
              <a:rPr lang="en-US" sz="3000" dirty="0">
                <a:solidFill>
                  <a:srgbClr val="C00000"/>
                </a:solidFill>
              </a:rPr>
              <a:t>				return [msgList];</a:t>
            </a:r>
          </a:p>
          <a:p>
            <a:pPr marL="0" indent="0">
              <a:buNone/>
            </a:pPr>
            <a:endParaRPr lang="en-US" dirty="0"/>
          </a:p>
        </p:txBody>
      </p:sp>
      <p:sp>
        <p:nvSpPr>
          <p:cNvPr id="4" name="Slide Number Placeholder 3"/>
          <p:cNvSpPr>
            <a:spLocks noGrp="1"/>
          </p:cNvSpPr>
          <p:nvPr>
            <p:ph type="sldNum" sz="quarter" idx="12"/>
          </p:nvPr>
        </p:nvSpPr>
        <p:spPr/>
        <p:txBody>
          <a:bodyPr/>
          <a:lstStyle/>
          <a:p>
            <a:fld id="{3F264B8E-D8B2-483A-9B90-F4BCED666257}" type="slidenum">
              <a:rPr lang="en-US" smtClean="0"/>
              <a:t>35</a:t>
            </a:fld>
            <a:endParaRPr lang="en-US"/>
          </a:p>
        </p:txBody>
      </p:sp>
      <p:pic>
        <p:nvPicPr>
          <p:cNvPr id="6" name="Picture 5"/>
          <p:cNvPicPr>
            <a:picLocks noChangeAspect="1"/>
          </p:cNvPicPr>
          <p:nvPr/>
        </p:nvPicPr>
        <p:blipFill>
          <a:blip r:embed="rId2"/>
          <a:stretch>
            <a:fillRect/>
          </a:stretch>
        </p:blipFill>
        <p:spPr>
          <a:xfrm>
            <a:off x="1641467" y="3228816"/>
            <a:ext cx="8026127" cy="616305"/>
          </a:xfrm>
          <a:prstGeom prst="rect">
            <a:avLst/>
          </a:prstGeom>
        </p:spPr>
      </p:pic>
    </p:spTree>
    <p:extLst>
      <p:ext uri="{BB962C8B-B14F-4D97-AF65-F5344CB8AC3E}">
        <p14:creationId xmlns:p14="http://schemas.microsoft.com/office/powerpoint/2010/main" val="52643176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050980"/>
          </a:xfrm>
        </p:spPr>
        <p:txBody>
          <a:bodyPr/>
          <a:lstStyle/>
          <a:p>
            <a:r>
              <a:rPr lang="en-US" dirty="0"/>
              <a:t>Logging events</a:t>
            </a:r>
          </a:p>
        </p:txBody>
      </p:sp>
      <p:sp>
        <p:nvSpPr>
          <p:cNvPr id="3" name="Content Placeholder 2"/>
          <p:cNvSpPr>
            <a:spLocks noGrp="1"/>
          </p:cNvSpPr>
          <p:nvPr>
            <p:ph idx="1"/>
          </p:nvPr>
        </p:nvSpPr>
        <p:spPr>
          <a:xfrm>
            <a:off x="838200" y="1788340"/>
            <a:ext cx="10515600" cy="4388623"/>
          </a:xfrm>
        </p:spPr>
        <p:txBody>
          <a:bodyPr>
            <a:normAutofit/>
          </a:bodyPr>
          <a:lstStyle/>
          <a:p>
            <a:r>
              <a:rPr lang="en-US" dirty="0"/>
              <a:t>If a node needs to log something to the console, it can use one of the following functions:</a:t>
            </a:r>
          </a:p>
          <a:p>
            <a:pPr lvl="1"/>
            <a:r>
              <a:rPr lang="en-US" dirty="0"/>
              <a:t>node.log("Something happened");</a:t>
            </a:r>
          </a:p>
          <a:p>
            <a:pPr lvl="1"/>
            <a:r>
              <a:rPr lang="en-US" dirty="0"/>
              <a:t>node.warn("Something happened you should know about");</a:t>
            </a:r>
          </a:p>
          <a:p>
            <a:pPr lvl="1"/>
            <a:r>
              <a:rPr lang="en-US" dirty="0"/>
              <a:t>node.error("Oh no, something bad happened");</a:t>
            </a:r>
          </a:p>
          <a:p>
            <a:r>
              <a:rPr lang="en-US" sz="2400" dirty="0"/>
              <a:t>The warn and error messages also get sent to the flow editor debug tab</a:t>
            </a:r>
          </a:p>
          <a:p>
            <a:r>
              <a:rPr lang="en-US" sz="2400" dirty="0"/>
              <a:t>If the function encounters an error that should halt the current flow, it should return nothing. To trigger a Catch node on the same tab, the function should call node.error with the original message as a second argument:</a:t>
            </a:r>
          </a:p>
          <a:p>
            <a:pPr marL="0" indent="0">
              <a:buNone/>
            </a:pPr>
            <a:r>
              <a:rPr lang="en-US" sz="2200" dirty="0">
                <a:solidFill>
                  <a:srgbClr val="C00000"/>
                </a:solidFill>
              </a:rPr>
              <a:t>	node.error("hit an error", msg);</a:t>
            </a:r>
          </a:p>
        </p:txBody>
      </p:sp>
      <p:sp>
        <p:nvSpPr>
          <p:cNvPr id="4" name="Slide Number Placeholder 3"/>
          <p:cNvSpPr>
            <a:spLocks noGrp="1"/>
          </p:cNvSpPr>
          <p:nvPr>
            <p:ph type="sldNum" sz="quarter" idx="12"/>
          </p:nvPr>
        </p:nvSpPr>
        <p:spPr/>
        <p:txBody>
          <a:bodyPr/>
          <a:lstStyle/>
          <a:p>
            <a:fld id="{3F264B8E-D8B2-483A-9B90-F4BCED666257}" type="slidenum">
              <a:rPr lang="en-US" smtClean="0"/>
              <a:t>36</a:t>
            </a:fld>
            <a:endParaRPr lang="en-US"/>
          </a:p>
        </p:txBody>
      </p:sp>
    </p:spTree>
    <p:extLst>
      <p:ext uri="{BB962C8B-B14F-4D97-AF65-F5344CB8AC3E}">
        <p14:creationId xmlns:p14="http://schemas.microsoft.com/office/powerpoint/2010/main" val="144331125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740916"/>
          </a:xfrm>
        </p:spPr>
        <p:txBody>
          <a:bodyPr/>
          <a:lstStyle/>
          <a:p>
            <a:r>
              <a:rPr lang="en-US" dirty="0"/>
              <a:t>Exception Handling</a:t>
            </a:r>
          </a:p>
        </p:txBody>
      </p:sp>
      <p:pic>
        <p:nvPicPr>
          <p:cNvPr id="5" name="Content Placeholder 4"/>
          <p:cNvPicPr>
            <a:picLocks noGrp="1" noChangeAspect="1"/>
          </p:cNvPicPr>
          <p:nvPr>
            <p:ph idx="1"/>
          </p:nvPr>
        </p:nvPicPr>
        <p:blipFill>
          <a:blip r:embed="rId2"/>
          <a:stretch>
            <a:fillRect/>
          </a:stretch>
        </p:blipFill>
        <p:spPr>
          <a:xfrm>
            <a:off x="985581" y="1248402"/>
            <a:ext cx="5966029" cy="1004130"/>
          </a:xfrm>
          <a:prstGeom prst="rect">
            <a:avLst/>
          </a:prstGeom>
        </p:spPr>
      </p:pic>
      <p:sp>
        <p:nvSpPr>
          <p:cNvPr id="4" name="Slide Number Placeholder 3"/>
          <p:cNvSpPr>
            <a:spLocks noGrp="1"/>
          </p:cNvSpPr>
          <p:nvPr>
            <p:ph type="sldNum" sz="quarter" idx="12"/>
          </p:nvPr>
        </p:nvSpPr>
        <p:spPr/>
        <p:txBody>
          <a:bodyPr/>
          <a:lstStyle/>
          <a:p>
            <a:fld id="{3F264B8E-D8B2-483A-9B90-F4BCED666257}" type="slidenum">
              <a:rPr lang="en-US" smtClean="0"/>
              <a:t>37</a:t>
            </a:fld>
            <a:endParaRPr lang="en-US" dirty="0"/>
          </a:p>
        </p:txBody>
      </p:sp>
      <p:sp>
        <p:nvSpPr>
          <p:cNvPr id="6" name="TextBox 5"/>
          <p:cNvSpPr txBox="1"/>
          <p:nvPr/>
        </p:nvSpPr>
        <p:spPr>
          <a:xfrm>
            <a:off x="985581" y="2530866"/>
            <a:ext cx="5861413" cy="1200329"/>
          </a:xfrm>
          <a:prstGeom prst="rect">
            <a:avLst/>
          </a:prstGeom>
          <a:noFill/>
          <a:ln>
            <a:solidFill>
              <a:schemeClr val="tx1"/>
            </a:solidFill>
          </a:ln>
        </p:spPr>
        <p:txBody>
          <a:bodyPr wrap="none" rtlCol="0">
            <a:spAutoFit/>
          </a:bodyPr>
          <a:lstStyle/>
          <a:p>
            <a:r>
              <a:rPr lang="en-US" sz="2400" b="1" dirty="0"/>
              <a:t>Process Input:</a:t>
            </a:r>
          </a:p>
          <a:p>
            <a:r>
              <a:rPr lang="en-US" sz="2400" dirty="0"/>
              <a:t>if(msg.payload == "Hello, World!")   </a:t>
            </a:r>
          </a:p>
          <a:p>
            <a:r>
              <a:rPr lang="en-US" sz="2400" dirty="0"/>
              <a:t>    node.error("something went wrong", msg);</a:t>
            </a:r>
          </a:p>
        </p:txBody>
      </p:sp>
      <p:sp>
        <p:nvSpPr>
          <p:cNvPr id="7" name="TextBox 6"/>
          <p:cNvSpPr txBox="1"/>
          <p:nvPr/>
        </p:nvSpPr>
        <p:spPr>
          <a:xfrm>
            <a:off x="985581" y="4009529"/>
            <a:ext cx="8555997" cy="1200329"/>
          </a:xfrm>
          <a:prstGeom prst="rect">
            <a:avLst/>
          </a:prstGeom>
          <a:noFill/>
          <a:ln>
            <a:solidFill>
              <a:schemeClr val="tx1"/>
            </a:solidFill>
          </a:ln>
        </p:spPr>
        <p:txBody>
          <a:bodyPr wrap="none" rtlCol="0">
            <a:spAutoFit/>
          </a:bodyPr>
          <a:lstStyle/>
          <a:p>
            <a:r>
              <a:rPr lang="en-US" sz="2400" b="1" dirty="0"/>
              <a:t>Handle Error:</a:t>
            </a:r>
          </a:p>
          <a:p>
            <a:r>
              <a:rPr lang="en-US" sz="2400" dirty="0"/>
              <a:t>msg.payload = "An unexpected Error has occurred, " + msg.payload</a:t>
            </a:r>
          </a:p>
          <a:p>
            <a:r>
              <a:rPr lang="en-US" sz="2400" dirty="0"/>
              <a:t>return msg;</a:t>
            </a:r>
            <a:endParaRPr lang="en-US" dirty="0"/>
          </a:p>
        </p:txBody>
      </p:sp>
      <p:sp>
        <p:nvSpPr>
          <p:cNvPr id="9" name="TextBox 8"/>
          <p:cNvSpPr txBox="1"/>
          <p:nvPr/>
        </p:nvSpPr>
        <p:spPr>
          <a:xfrm>
            <a:off x="985581" y="5683516"/>
            <a:ext cx="8801705" cy="461665"/>
          </a:xfrm>
          <a:prstGeom prst="rect">
            <a:avLst/>
          </a:prstGeom>
          <a:noFill/>
        </p:spPr>
        <p:txBody>
          <a:bodyPr wrap="none" rtlCol="0">
            <a:spAutoFit/>
          </a:bodyPr>
          <a:lstStyle/>
          <a:p>
            <a:r>
              <a:rPr lang="en-US" sz="2400" dirty="0"/>
              <a:t>When an exception occurs, control is  transferred to the “catch” node</a:t>
            </a:r>
          </a:p>
        </p:txBody>
      </p:sp>
    </p:spTree>
    <p:extLst>
      <p:ext uri="{BB962C8B-B14F-4D97-AF65-F5344CB8AC3E}">
        <p14:creationId xmlns:p14="http://schemas.microsoft.com/office/powerpoint/2010/main" val="38633850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939693"/>
          </a:xfrm>
        </p:spPr>
        <p:txBody>
          <a:bodyPr/>
          <a:lstStyle/>
          <a:p>
            <a:r>
              <a:rPr lang="en-US" dirty="0"/>
              <a:t>Storing Data between Function Invocations</a:t>
            </a:r>
          </a:p>
        </p:txBody>
      </p:sp>
      <p:sp>
        <p:nvSpPr>
          <p:cNvPr id="3" name="Content Placeholder 2"/>
          <p:cNvSpPr>
            <a:spLocks noGrp="1"/>
          </p:cNvSpPr>
          <p:nvPr>
            <p:ph idx="1"/>
          </p:nvPr>
        </p:nvSpPr>
        <p:spPr>
          <a:xfrm>
            <a:off x="838199" y="1587358"/>
            <a:ext cx="11054137" cy="4859676"/>
          </a:xfrm>
        </p:spPr>
        <p:txBody>
          <a:bodyPr>
            <a:normAutofit/>
          </a:bodyPr>
          <a:lstStyle/>
          <a:p>
            <a:r>
              <a:rPr lang="en-US" dirty="0"/>
              <a:t>Aside from the msg object, the function can also store data between invocations within it’s context object.</a:t>
            </a:r>
          </a:p>
          <a:p>
            <a:pPr>
              <a:spcAft>
                <a:spcPts val="600"/>
              </a:spcAft>
            </a:pPr>
            <a:r>
              <a:rPr lang="en-US" dirty="0"/>
              <a:t>The following example maintains a count of how many times the function has been run:</a:t>
            </a:r>
          </a:p>
          <a:p>
            <a:pPr marL="0" indent="0">
              <a:lnSpc>
                <a:spcPct val="70000"/>
              </a:lnSpc>
              <a:buNone/>
            </a:pPr>
            <a:r>
              <a:rPr lang="en-US" dirty="0">
                <a:solidFill>
                  <a:srgbClr val="C00000"/>
                </a:solidFill>
              </a:rPr>
              <a:t>var count = context.get('count')||0;   	 </a:t>
            </a:r>
            <a:r>
              <a:rPr lang="en-US" sz="2400" dirty="0">
                <a:solidFill>
                  <a:srgbClr val="C00000"/>
                </a:solidFill>
              </a:rPr>
              <a:t>// initialize counter to 0 if it doesn't exist</a:t>
            </a:r>
          </a:p>
          <a:p>
            <a:pPr marL="0" indent="0">
              <a:lnSpc>
                <a:spcPct val="70000"/>
              </a:lnSpc>
              <a:buNone/>
            </a:pPr>
            <a:r>
              <a:rPr lang="en-US" dirty="0">
                <a:solidFill>
                  <a:srgbClr val="C00000"/>
                </a:solidFill>
              </a:rPr>
              <a:t>count += 1;</a:t>
            </a:r>
          </a:p>
          <a:p>
            <a:pPr marL="0" indent="0">
              <a:lnSpc>
                <a:spcPct val="70000"/>
              </a:lnSpc>
              <a:buNone/>
            </a:pPr>
            <a:r>
              <a:rPr lang="en-US" dirty="0">
                <a:solidFill>
                  <a:srgbClr val="C00000"/>
                </a:solidFill>
              </a:rPr>
              <a:t>context.set('count',count);      		</a:t>
            </a:r>
            <a:r>
              <a:rPr lang="en-US" sz="2400" dirty="0">
                <a:solidFill>
                  <a:srgbClr val="C00000"/>
                </a:solidFill>
              </a:rPr>
              <a:t>// store the value back</a:t>
            </a:r>
          </a:p>
          <a:p>
            <a:pPr marL="0" indent="0">
              <a:lnSpc>
                <a:spcPct val="70000"/>
              </a:lnSpc>
              <a:spcAft>
                <a:spcPts val="1200"/>
              </a:spcAft>
              <a:buNone/>
            </a:pPr>
            <a:r>
              <a:rPr lang="en-US" dirty="0">
                <a:solidFill>
                  <a:srgbClr val="C00000"/>
                </a:solidFill>
              </a:rPr>
              <a:t>msg.count = count;                   		</a:t>
            </a:r>
            <a:r>
              <a:rPr lang="en-US" sz="2400" dirty="0">
                <a:solidFill>
                  <a:srgbClr val="C00000"/>
                </a:solidFill>
              </a:rPr>
              <a:t>// make it part of the outgoing msg object</a:t>
            </a:r>
          </a:p>
          <a:p>
            <a:r>
              <a:rPr lang="en-US" dirty="0"/>
              <a:t>By default, the context data is not persisted across restarts of Node-RED.</a:t>
            </a:r>
          </a:p>
        </p:txBody>
      </p:sp>
      <p:sp>
        <p:nvSpPr>
          <p:cNvPr id="4" name="Slide Number Placeholder 3"/>
          <p:cNvSpPr>
            <a:spLocks noGrp="1"/>
          </p:cNvSpPr>
          <p:nvPr>
            <p:ph type="sldNum" sz="quarter" idx="12"/>
          </p:nvPr>
        </p:nvSpPr>
        <p:spPr/>
        <p:txBody>
          <a:bodyPr/>
          <a:lstStyle/>
          <a:p>
            <a:fld id="{3F264B8E-D8B2-483A-9B90-F4BCED666257}" type="slidenum">
              <a:rPr lang="en-US" smtClean="0"/>
              <a:t>38</a:t>
            </a:fld>
            <a:endParaRPr lang="en-US"/>
          </a:p>
        </p:txBody>
      </p:sp>
    </p:spTree>
    <p:extLst>
      <p:ext uri="{BB962C8B-B14F-4D97-AF65-F5344CB8AC3E}">
        <p14:creationId xmlns:p14="http://schemas.microsoft.com/office/powerpoint/2010/main" val="267784160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Storing Data in Flow Context</a:t>
            </a:r>
          </a:p>
        </p:txBody>
      </p:sp>
      <p:sp>
        <p:nvSpPr>
          <p:cNvPr id="3" name="Content Placeholder 2"/>
          <p:cNvSpPr>
            <a:spLocks noGrp="1"/>
          </p:cNvSpPr>
          <p:nvPr>
            <p:ph idx="1"/>
          </p:nvPr>
        </p:nvSpPr>
        <p:spPr/>
        <p:txBody>
          <a:bodyPr/>
          <a:lstStyle/>
          <a:p>
            <a:r>
              <a:rPr lang="en-US" dirty="0"/>
              <a:t>Just as the context object is local to the node, there is also a flow-level context that is shared by all nodes, not just Function nodes, on a given tab. It is accessed via the flow object:</a:t>
            </a:r>
          </a:p>
          <a:p>
            <a:pPr marL="0" indent="0">
              <a:buNone/>
            </a:pPr>
            <a:r>
              <a:rPr lang="en-US" dirty="0"/>
              <a:t>	</a:t>
            </a:r>
            <a:r>
              <a:rPr lang="en-US" dirty="0">
                <a:solidFill>
                  <a:srgbClr val="C00000"/>
                </a:solidFill>
              </a:rPr>
              <a:t>var count = flow.get('count')||0;</a:t>
            </a:r>
          </a:p>
        </p:txBody>
      </p:sp>
      <p:sp>
        <p:nvSpPr>
          <p:cNvPr id="4" name="Slide Number Placeholder 3"/>
          <p:cNvSpPr>
            <a:spLocks noGrp="1"/>
          </p:cNvSpPr>
          <p:nvPr>
            <p:ph type="sldNum" sz="quarter" idx="12"/>
          </p:nvPr>
        </p:nvSpPr>
        <p:spPr/>
        <p:txBody>
          <a:bodyPr/>
          <a:lstStyle/>
          <a:p>
            <a:fld id="{3F264B8E-D8B2-483A-9B90-F4BCED666257}" type="slidenum">
              <a:rPr lang="en-US" smtClean="0"/>
              <a:t>39</a:t>
            </a:fld>
            <a:endParaRPr lang="en-US"/>
          </a:p>
        </p:txBody>
      </p:sp>
    </p:spTree>
    <p:extLst>
      <p:ext uri="{BB962C8B-B14F-4D97-AF65-F5344CB8AC3E}">
        <p14:creationId xmlns:p14="http://schemas.microsoft.com/office/powerpoint/2010/main" val="39002269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Install and Run Node-Red</a:t>
            </a:r>
          </a:p>
        </p:txBody>
      </p:sp>
      <p:sp>
        <p:nvSpPr>
          <p:cNvPr id="3" name="Content Placeholder 2"/>
          <p:cNvSpPr>
            <a:spLocks noGrp="1"/>
          </p:cNvSpPr>
          <p:nvPr>
            <p:ph idx="1"/>
          </p:nvPr>
        </p:nvSpPr>
        <p:spPr/>
        <p:txBody>
          <a:bodyPr/>
          <a:lstStyle/>
          <a:p>
            <a:pPr marL="514350" indent="-514350">
              <a:buFont typeface="+mj-lt"/>
              <a:buAutoNum type="arabicPeriod"/>
            </a:pPr>
            <a:r>
              <a:rPr lang="en-US" u="sng" dirty="0"/>
              <a:t>Installation:</a:t>
            </a:r>
            <a:r>
              <a:rPr lang="en-US" dirty="0"/>
              <a:t> Use </a:t>
            </a:r>
            <a:r>
              <a:rPr lang="en-US" dirty="0">
                <a:solidFill>
                  <a:srgbClr val="00B0F0"/>
                </a:solidFill>
              </a:rPr>
              <a:t>npm</a:t>
            </a:r>
            <a:r>
              <a:rPr lang="en-US" dirty="0"/>
              <a:t> to install Node-Red as a global module. It will add the command node-red to the system path:</a:t>
            </a:r>
          </a:p>
          <a:p>
            <a:pPr marL="0" indent="0">
              <a:spcAft>
                <a:spcPts val="600"/>
              </a:spcAft>
              <a:buNone/>
            </a:pPr>
            <a:r>
              <a:rPr lang="en-US" dirty="0"/>
              <a:t>	</a:t>
            </a:r>
            <a:r>
              <a:rPr lang="en-US" dirty="0">
                <a:solidFill>
                  <a:srgbClr val="C00000"/>
                </a:solidFill>
              </a:rPr>
              <a:t>npm install -g node-red</a:t>
            </a:r>
            <a:endParaRPr lang="en-US" dirty="0"/>
          </a:p>
          <a:p>
            <a:pPr marL="514350" indent="-514350">
              <a:buFont typeface="+mj-lt"/>
              <a:buAutoNum type="arabicPeriod" startAt="2"/>
            </a:pPr>
            <a:r>
              <a:rPr lang="en-US" u="sng" dirty="0"/>
              <a:t>Starting the Server:</a:t>
            </a:r>
            <a:r>
              <a:rPr lang="en-US" dirty="0"/>
              <a:t> In a CMD window, type</a:t>
            </a:r>
          </a:p>
          <a:p>
            <a:pPr marL="0" indent="0">
              <a:spcAft>
                <a:spcPts val="600"/>
              </a:spcAft>
              <a:buNone/>
            </a:pPr>
            <a:r>
              <a:rPr lang="en-US" dirty="0"/>
              <a:t>	</a:t>
            </a:r>
            <a:r>
              <a:rPr lang="en-US" dirty="0">
                <a:solidFill>
                  <a:srgbClr val="C00000"/>
                </a:solidFill>
              </a:rPr>
              <a:t>node-red</a:t>
            </a:r>
          </a:p>
          <a:p>
            <a:pPr marL="514350" indent="-514350">
              <a:buFont typeface="+mj-lt"/>
              <a:buAutoNum type="arabicPeriod" startAt="3"/>
            </a:pPr>
            <a:r>
              <a:rPr lang="en-US" u="sng" dirty="0"/>
              <a:t>Accessing the application: </a:t>
            </a:r>
            <a:r>
              <a:rPr lang="en-US" dirty="0"/>
              <a:t>Enter the following URL in your browser</a:t>
            </a:r>
          </a:p>
          <a:p>
            <a:pPr marL="0" indent="0">
              <a:buNone/>
            </a:pPr>
            <a:r>
              <a:rPr lang="en-US" dirty="0"/>
              <a:t>	 </a:t>
            </a:r>
            <a:r>
              <a:rPr lang="en-US" dirty="0">
                <a:solidFill>
                  <a:srgbClr val="C00000"/>
                </a:solidFill>
              </a:rPr>
              <a:t>http://localhost:1880</a:t>
            </a:r>
          </a:p>
        </p:txBody>
      </p:sp>
      <p:sp>
        <p:nvSpPr>
          <p:cNvPr id="4" name="Slide Number Placeholder 3"/>
          <p:cNvSpPr>
            <a:spLocks noGrp="1"/>
          </p:cNvSpPr>
          <p:nvPr>
            <p:ph type="sldNum" sz="quarter" idx="12"/>
          </p:nvPr>
        </p:nvSpPr>
        <p:spPr/>
        <p:txBody>
          <a:bodyPr/>
          <a:lstStyle/>
          <a:p>
            <a:fld id="{3F264B8E-D8B2-483A-9B90-F4BCED666257}" type="slidenum">
              <a:rPr lang="en-US" smtClean="0"/>
              <a:t>4</a:t>
            </a:fld>
            <a:endParaRPr lang="en-US"/>
          </a:p>
        </p:txBody>
      </p:sp>
    </p:spTree>
    <p:extLst>
      <p:ext uri="{BB962C8B-B14F-4D97-AF65-F5344CB8AC3E}">
        <p14:creationId xmlns:p14="http://schemas.microsoft.com/office/powerpoint/2010/main" val="381759703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784719"/>
          </a:xfrm>
        </p:spPr>
        <p:txBody>
          <a:bodyPr/>
          <a:lstStyle/>
          <a:p>
            <a:r>
              <a:rPr lang="en-US" dirty="0"/>
              <a:t>Using Global Context</a:t>
            </a:r>
          </a:p>
        </p:txBody>
      </p:sp>
      <p:sp>
        <p:nvSpPr>
          <p:cNvPr id="3" name="Content Placeholder 2"/>
          <p:cNvSpPr>
            <a:spLocks noGrp="1"/>
          </p:cNvSpPr>
          <p:nvPr>
            <p:ph idx="1"/>
          </p:nvPr>
        </p:nvSpPr>
        <p:spPr>
          <a:xfrm>
            <a:off x="838200" y="1275780"/>
            <a:ext cx="10515600" cy="4901183"/>
          </a:xfrm>
        </p:spPr>
        <p:txBody>
          <a:bodyPr/>
          <a:lstStyle/>
          <a:p>
            <a:r>
              <a:rPr lang="en-US" dirty="0"/>
              <a:t>A global context module is available to share context between function nodes</a:t>
            </a:r>
          </a:p>
          <a:p>
            <a:r>
              <a:rPr lang="en-US" dirty="0"/>
              <a:t>Flow to calculate the time elapsed for a message to go through the delay node:</a:t>
            </a:r>
          </a:p>
        </p:txBody>
      </p:sp>
      <p:sp>
        <p:nvSpPr>
          <p:cNvPr id="4" name="Slide Number Placeholder 3"/>
          <p:cNvSpPr>
            <a:spLocks noGrp="1"/>
          </p:cNvSpPr>
          <p:nvPr>
            <p:ph type="sldNum" sz="quarter" idx="12"/>
          </p:nvPr>
        </p:nvSpPr>
        <p:spPr/>
        <p:txBody>
          <a:bodyPr/>
          <a:lstStyle/>
          <a:p>
            <a:fld id="{3F264B8E-D8B2-483A-9B90-F4BCED666257}" type="slidenum">
              <a:rPr lang="en-US" smtClean="0"/>
              <a:t>40</a:t>
            </a:fld>
            <a:endParaRPr lang="en-US"/>
          </a:p>
        </p:txBody>
      </p:sp>
      <p:pic>
        <p:nvPicPr>
          <p:cNvPr id="5" name="Picture 4"/>
          <p:cNvPicPr>
            <a:picLocks noChangeAspect="1"/>
          </p:cNvPicPr>
          <p:nvPr/>
        </p:nvPicPr>
        <p:blipFill>
          <a:blip r:embed="rId2"/>
          <a:stretch>
            <a:fillRect/>
          </a:stretch>
        </p:blipFill>
        <p:spPr>
          <a:xfrm>
            <a:off x="2220615" y="3006938"/>
            <a:ext cx="6389985" cy="1356848"/>
          </a:xfrm>
          <a:prstGeom prst="rect">
            <a:avLst/>
          </a:prstGeom>
        </p:spPr>
      </p:pic>
      <p:sp>
        <p:nvSpPr>
          <p:cNvPr id="6" name="TextBox 5"/>
          <p:cNvSpPr txBox="1"/>
          <p:nvPr/>
        </p:nvSpPr>
        <p:spPr>
          <a:xfrm>
            <a:off x="485481" y="4573482"/>
            <a:ext cx="4722829" cy="646331"/>
          </a:xfrm>
          <a:prstGeom prst="rect">
            <a:avLst/>
          </a:prstGeom>
          <a:noFill/>
        </p:spPr>
        <p:txBody>
          <a:bodyPr wrap="square" rtlCol="0">
            <a:spAutoFit/>
          </a:bodyPr>
          <a:lstStyle/>
          <a:p>
            <a:r>
              <a:rPr lang="en-US" dirty="0">
                <a:solidFill>
                  <a:srgbClr val="C00000"/>
                </a:solidFill>
              </a:rPr>
              <a:t>context.global.startTime = new Date().getTime();</a:t>
            </a:r>
          </a:p>
          <a:p>
            <a:r>
              <a:rPr lang="en-US" dirty="0">
                <a:solidFill>
                  <a:srgbClr val="C00000"/>
                </a:solidFill>
              </a:rPr>
              <a:t>return msg;</a:t>
            </a:r>
          </a:p>
        </p:txBody>
      </p:sp>
      <p:sp>
        <p:nvSpPr>
          <p:cNvPr id="7" name="TextBox 6"/>
          <p:cNvSpPr txBox="1"/>
          <p:nvPr/>
        </p:nvSpPr>
        <p:spPr>
          <a:xfrm>
            <a:off x="5561029" y="4543173"/>
            <a:ext cx="6276655" cy="1200329"/>
          </a:xfrm>
          <a:prstGeom prst="rect">
            <a:avLst/>
          </a:prstGeom>
          <a:noFill/>
        </p:spPr>
        <p:txBody>
          <a:bodyPr wrap="none" rtlCol="0">
            <a:spAutoFit/>
          </a:bodyPr>
          <a:lstStyle/>
          <a:p>
            <a:r>
              <a:rPr lang="en-US" dirty="0">
                <a:solidFill>
                  <a:srgbClr val="00B0F0"/>
                </a:solidFill>
              </a:rPr>
              <a:t>var currentTime = new Date().getTime();</a:t>
            </a:r>
          </a:p>
          <a:p>
            <a:r>
              <a:rPr lang="en-US" dirty="0">
                <a:solidFill>
                  <a:srgbClr val="00B0F0"/>
                </a:solidFill>
              </a:rPr>
              <a:t>var timeElapsed = (currentTime - context.global.startTime)/1000;</a:t>
            </a:r>
          </a:p>
          <a:p>
            <a:r>
              <a:rPr lang="en-US" dirty="0">
                <a:solidFill>
                  <a:srgbClr val="00B0F0"/>
                </a:solidFill>
              </a:rPr>
              <a:t>msg.payload = "Time elapsed is: "+timeElapsed+"s";</a:t>
            </a:r>
          </a:p>
          <a:p>
            <a:r>
              <a:rPr lang="en-US" dirty="0">
                <a:solidFill>
                  <a:srgbClr val="00B0F0"/>
                </a:solidFill>
              </a:rPr>
              <a:t>return msg;</a:t>
            </a:r>
          </a:p>
        </p:txBody>
      </p:sp>
    </p:spTree>
    <p:extLst>
      <p:ext uri="{BB962C8B-B14F-4D97-AF65-F5344CB8AC3E}">
        <p14:creationId xmlns:p14="http://schemas.microsoft.com/office/powerpoint/2010/main" val="144539592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601122"/>
          </a:xfrm>
        </p:spPr>
        <p:txBody>
          <a:bodyPr>
            <a:normAutofit fontScale="90000"/>
          </a:bodyPr>
          <a:lstStyle/>
          <a:p>
            <a:r>
              <a:rPr lang="en-US" dirty="0"/>
              <a:t>Saving your Function code in a library</a:t>
            </a:r>
          </a:p>
        </p:txBody>
      </p:sp>
      <p:sp>
        <p:nvSpPr>
          <p:cNvPr id="3" name="Content Placeholder 2"/>
          <p:cNvSpPr>
            <a:spLocks noGrp="1"/>
          </p:cNvSpPr>
          <p:nvPr>
            <p:ph idx="1"/>
          </p:nvPr>
        </p:nvSpPr>
        <p:spPr>
          <a:xfrm>
            <a:off x="838200" y="1107649"/>
            <a:ext cx="10515600" cy="5069314"/>
          </a:xfrm>
        </p:spPr>
        <p:txBody>
          <a:bodyPr>
            <a:normAutofit fontScale="92500" lnSpcReduction="10000"/>
          </a:bodyPr>
          <a:lstStyle/>
          <a:p>
            <a:r>
              <a:rPr lang="en-US" dirty="0"/>
              <a:t>To save the code in the function library, click on the Book icon in the function node configuration dialog to the right of the name text edit box, and select “Save to Library”.</a:t>
            </a:r>
          </a:p>
          <a:p>
            <a:endParaRPr lang="en-US" dirty="0"/>
          </a:p>
          <a:p>
            <a:endParaRPr lang="en-US" dirty="0"/>
          </a:p>
          <a:p>
            <a:endParaRPr lang="en-US" dirty="0"/>
          </a:p>
          <a:p>
            <a:endParaRPr lang="en-US" dirty="0"/>
          </a:p>
          <a:p>
            <a:endParaRPr lang="en-US" dirty="0"/>
          </a:p>
          <a:p>
            <a:endParaRPr lang="en-US" dirty="0"/>
          </a:p>
          <a:p>
            <a:r>
              <a:rPr lang="en-US" dirty="0"/>
              <a:t>To make use of the code you can create a new function node, click on the book icon, then click on “Open Library…” then choose your saved library code.</a:t>
            </a:r>
          </a:p>
        </p:txBody>
      </p:sp>
      <p:sp>
        <p:nvSpPr>
          <p:cNvPr id="4" name="Slide Number Placeholder 3"/>
          <p:cNvSpPr>
            <a:spLocks noGrp="1"/>
          </p:cNvSpPr>
          <p:nvPr>
            <p:ph type="sldNum" sz="quarter" idx="12"/>
          </p:nvPr>
        </p:nvSpPr>
        <p:spPr/>
        <p:txBody>
          <a:bodyPr/>
          <a:lstStyle/>
          <a:p>
            <a:fld id="{3F264B8E-D8B2-483A-9B90-F4BCED666257}" type="slidenum">
              <a:rPr lang="en-US" smtClean="0"/>
              <a:t>41</a:t>
            </a:fld>
            <a:endParaRPr lang="en-US"/>
          </a:p>
        </p:txBody>
      </p:sp>
      <p:pic>
        <p:nvPicPr>
          <p:cNvPr id="5" name="Picture 4"/>
          <p:cNvPicPr>
            <a:picLocks noChangeAspect="1"/>
          </p:cNvPicPr>
          <p:nvPr/>
        </p:nvPicPr>
        <p:blipFill>
          <a:blip r:embed="rId2"/>
          <a:stretch>
            <a:fillRect/>
          </a:stretch>
        </p:blipFill>
        <p:spPr>
          <a:xfrm>
            <a:off x="3316970" y="2204119"/>
            <a:ext cx="5798750" cy="2444381"/>
          </a:xfrm>
          <a:prstGeom prst="rect">
            <a:avLst/>
          </a:prstGeom>
          <a:ln>
            <a:solidFill>
              <a:schemeClr val="accent1"/>
            </a:solidFill>
          </a:ln>
        </p:spPr>
      </p:pic>
    </p:spTree>
    <p:extLst>
      <p:ext uri="{BB962C8B-B14F-4D97-AF65-F5344CB8AC3E}">
        <p14:creationId xmlns:p14="http://schemas.microsoft.com/office/powerpoint/2010/main" val="96281439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30547"/>
            <a:ext cx="10515600" cy="970941"/>
          </a:xfrm>
        </p:spPr>
        <p:txBody>
          <a:bodyPr/>
          <a:lstStyle/>
          <a:p>
            <a:r>
              <a:rPr lang="en-US" dirty="0"/>
              <a:t>Creating Sub-Flows</a:t>
            </a:r>
          </a:p>
        </p:txBody>
      </p:sp>
      <p:sp>
        <p:nvSpPr>
          <p:cNvPr id="3" name="Content Placeholder 2"/>
          <p:cNvSpPr>
            <a:spLocks noGrp="1"/>
          </p:cNvSpPr>
          <p:nvPr>
            <p:ph idx="1"/>
          </p:nvPr>
        </p:nvSpPr>
        <p:spPr>
          <a:xfrm>
            <a:off x="838200" y="1160711"/>
            <a:ext cx="10927080" cy="998711"/>
          </a:xfrm>
        </p:spPr>
        <p:txBody>
          <a:bodyPr>
            <a:normAutofit/>
          </a:bodyPr>
          <a:lstStyle/>
          <a:p>
            <a:r>
              <a:rPr lang="en-US" sz="2400" dirty="0"/>
              <a:t>A sub-flow that switches outputs depending on the sentiment of messages received. </a:t>
            </a:r>
          </a:p>
          <a:p>
            <a:r>
              <a:rPr lang="en-US" sz="2400" dirty="0"/>
              <a:t>This can be used to analyze messages from various sources, including Twitter.  </a:t>
            </a:r>
          </a:p>
        </p:txBody>
      </p:sp>
      <p:sp>
        <p:nvSpPr>
          <p:cNvPr id="4" name="Slide Number Placeholder 3"/>
          <p:cNvSpPr>
            <a:spLocks noGrp="1"/>
          </p:cNvSpPr>
          <p:nvPr>
            <p:ph type="sldNum" sz="quarter" idx="12"/>
          </p:nvPr>
        </p:nvSpPr>
        <p:spPr/>
        <p:txBody>
          <a:bodyPr/>
          <a:lstStyle/>
          <a:p>
            <a:fld id="{3F264B8E-D8B2-483A-9B90-F4BCED666257}" type="slidenum">
              <a:rPr lang="en-US" smtClean="0"/>
              <a:t>42</a:t>
            </a:fld>
            <a:endParaRPr lang="en-US"/>
          </a:p>
        </p:txBody>
      </p:sp>
      <p:pic>
        <p:nvPicPr>
          <p:cNvPr id="6" name="Picture 5"/>
          <p:cNvPicPr>
            <a:picLocks noChangeAspect="1"/>
          </p:cNvPicPr>
          <p:nvPr/>
        </p:nvPicPr>
        <p:blipFill>
          <a:blip r:embed="rId2"/>
          <a:stretch>
            <a:fillRect/>
          </a:stretch>
        </p:blipFill>
        <p:spPr>
          <a:xfrm>
            <a:off x="488126" y="2679728"/>
            <a:ext cx="5993775" cy="778894"/>
          </a:xfrm>
          <a:prstGeom prst="rect">
            <a:avLst/>
          </a:prstGeom>
        </p:spPr>
      </p:pic>
      <p:pic>
        <p:nvPicPr>
          <p:cNvPr id="7" name="Picture 6"/>
          <p:cNvPicPr>
            <a:picLocks noChangeAspect="1"/>
          </p:cNvPicPr>
          <p:nvPr/>
        </p:nvPicPr>
        <p:blipFill>
          <a:blip r:embed="rId3"/>
          <a:stretch>
            <a:fillRect/>
          </a:stretch>
        </p:blipFill>
        <p:spPr>
          <a:xfrm>
            <a:off x="285926" y="3947160"/>
            <a:ext cx="5561154" cy="2708242"/>
          </a:xfrm>
          <a:prstGeom prst="rect">
            <a:avLst/>
          </a:prstGeom>
          <a:ln>
            <a:solidFill>
              <a:schemeClr val="accent1"/>
            </a:solidFill>
          </a:ln>
        </p:spPr>
      </p:pic>
      <p:cxnSp>
        <p:nvCxnSpPr>
          <p:cNvPr id="9" name="Straight Arrow Connector 8"/>
          <p:cNvCxnSpPr/>
          <p:nvPr/>
        </p:nvCxnSpPr>
        <p:spPr>
          <a:xfrm>
            <a:off x="3566160" y="3266440"/>
            <a:ext cx="5080" cy="68072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pic>
        <p:nvPicPr>
          <p:cNvPr id="12" name="Picture 11"/>
          <p:cNvPicPr>
            <a:picLocks noChangeAspect="1"/>
          </p:cNvPicPr>
          <p:nvPr/>
        </p:nvPicPr>
        <p:blipFill>
          <a:blip r:embed="rId4"/>
          <a:stretch>
            <a:fillRect/>
          </a:stretch>
        </p:blipFill>
        <p:spPr>
          <a:xfrm>
            <a:off x="6851474" y="2435506"/>
            <a:ext cx="4190650" cy="4219896"/>
          </a:xfrm>
          <a:prstGeom prst="rect">
            <a:avLst/>
          </a:prstGeom>
          <a:ln>
            <a:solidFill>
              <a:schemeClr val="accent1"/>
            </a:solidFill>
          </a:ln>
        </p:spPr>
      </p:pic>
      <p:cxnSp>
        <p:nvCxnSpPr>
          <p:cNvPr id="13" name="Straight Arrow Connector 12"/>
          <p:cNvCxnSpPr/>
          <p:nvPr/>
        </p:nvCxnSpPr>
        <p:spPr>
          <a:xfrm>
            <a:off x="5719727" y="3393440"/>
            <a:ext cx="1131747" cy="104648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1" name="Oval 20"/>
          <p:cNvSpPr/>
          <p:nvPr/>
        </p:nvSpPr>
        <p:spPr>
          <a:xfrm>
            <a:off x="1600200" y="5567680"/>
            <a:ext cx="2661920" cy="26924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7659757" y="3591340"/>
            <a:ext cx="1881808" cy="2847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6707598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510947"/>
          </a:xfrm>
        </p:spPr>
        <p:txBody>
          <a:bodyPr>
            <a:normAutofit fontScale="90000"/>
          </a:bodyPr>
          <a:lstStyle/>
          <a:p>
            <a:r>
              <a:rPr lang="en-US" dirty="0"/>
              <a:t>Example:</a:t>
            </a:r>
          </a:p>
        </p:txBody>
      </p:sp>
      <p:sp>
        <p:nvSpPr>
          <p:cNvPr id="3" name="Content Placeholder 2"/>
          <p:cNvSpPr>
            <a:spLocks noGrp="1"/>
          </p:cNvSpPr>
          <p:nvPr>
            <p:ph idx="1"/>
          </p:nvPr>
        </p:nvSpPr>
        <p:spPr>
          <a:xfrm>
            <a:off x="682247" y="1082040"/>
            <a:ext cx="11276020" cy="5318759"/>
          </a:xfrm>
        </p:spPr>
        <p:txBody>
          <a:bodyPr>
            <a:normAutofit/>
          </a:bodyPr>
          <a:lstStyle/>
          <a:p>
            <a:r>
              <a:rPr lang="en-US" dirty="0"/>
              <a:t>Create a sub-flow: </a:t>
            </a:r>
            <a:r>
              <a:rPr lang="en-US" dirty="0">
                <a:solidFill>
                  <a:srgbClr val="C00000"/>
                </a:solidFill>
              </a:rPr>
              <a:t>Menu </a:t>
            </a:r>
            <a:r>
              <a:rPr lang="en-US" dirty="0">
                <a:solidFill>
                  <a:srgbClr val="C00000"/>
                </a:solidFill>
                <a:sym typeface="Wingdings" panose="05000000000000000000" pitchFamily="2" charset="2"/>
              </a:rPr>
              <a:t> </a:t>
            </a:r>
            <a:r>
              <a:rPr lang="en-US" dirty="0">
                <a:solidFill>
                  <a:srgbClr val="C00000"/>
                </a:solidFill>
              </a:rPr>
              <a:t>Create Subflow</a:t>
            </a:r>
            <a:r>
              <a:rPr lang="en-US" dirty="0"/>
              <a:t>.  </a:t>
            </a:r>
          </a:p>
          <a:p>
            <a:r>
              <a:rPr lang="en-US" dirty="0"/>
              <a:t>Wire together a Sentiment analysis, function and Switch nodes. </a:t>
            </a:r>
          </a:p>
          <a:p>
            <a:r>
              <a:rPr lang="en-US" dirty="0"/>
              <a:t>Configure the switch as shown in the previous slide.</a:t>
            </a:r>
          </a:p>
          <a:p>
            <a:r>
              <a:rPr lang="en-US" dirty="0"/>
              <a:t>Edit the name of the sub-flow by double-clicking on the tab and changing the name field to Sentiment Switch.</a:t>
            </a:r>
          </a:p>
          <a:p>
            <a:r>
              <a:rPr lang="en-US" dirty="0"/>
              <a:t>An icon for the new sub-flow will appear in the nodes palette section</a:t>
            </a:r>
          </a:p>
          <a:p>
            <a:r>
              <a:rPr lang="en-US" dirty="0"/>
              <a:t>Wire an input node to the sentiment and three output nodes to the switch:</a:t>
            </a:r>
          </a:p>
          <a:p>
            <a:pPr lvl="1"/>
            <a:r>
              <a:rPr lang="en-US" dirty="0"/>
              <a:t>Drag the newly created sub-flow from the nodes palette and drop it in a new flow</a:t>
            </a:r>
          </a:p>
          <a:p>
            <a:pPr lvl="1">
              <a:spcAft>
                <a:spcPts val="600"/>
              </a:spcAft>
            </a:pPr>
            <a:r>
              <a:rPr lang="en-US" dirty="0"/>
              <a:t>Double-click on the node and click “edit flow template”</a:t>
            </a:r>
          </a:p>
          <a:p>
            <a:pPr lvl="1"/>
            <a:r>
              <a:rPr lang="en-US" dirty="0"/>
              <a:t>Use the controls                                                                 to wire the input and outputs</a:t>
            </a:r>
          </a:p>
          <a:p>
            <a:endParaRPr lang="en-US" dirty="0"/>
          </a:p>
        </p:txBody>
      </p:sp>
      <p:sp>
        <p:nvSpPr>
          <p:cNvPr id="4" name="Slide Number Placeholder 3"/>
          <p:cNvSpPr>
            <a:spLocks noGrp="1"/>
          </p:cNvSpPr>
          <p:nvPr>
            <p:ph type="sldNum" sz="quarter" idx="12"/>
          </p:nvPr>
        </p:nvSpPr>
        <p:spPr/>
        <p:txBody>
          <a:bodyPr/>
          <a:lstStyle/>
          <a:p>
            <a:fld id="{3F264B8E-D8B2-483A-9B90-F4BCED666257}" type="slidenum">
              <a:rPr lang="en-US" smtClean="0"/>
              <a:t>43</a:t>
            </a:fld>
            <a:endParaRPr lang="en-US"/>
          </a:p>
        </p:txBody>
      </p:sp>
      <p:pic>
        <p:nvPicPr>
          <p:cNvPr id="5" name="Picture 4"/>
          <p:cNvPicPr>
            <a:picLocks noChangeAspect="1"/>
          </p:cNvPicPr>
          <p:nvPr/>
        </p:nvPicPr>
        <p:blipFill>
          <a:blip r:embed="rId2"/>
          <a:stretch>
            <a:fillRect/>
          </a:stretch>
        </p:blipFill>
        <p:spPr>
          <a:xfrm>
            <a:off x="3535061" y="5383715"/>
            <a:ext cx="4248841" cy="486096"/>
          </a:xfrm>
          <a:prstGeom prst="rect">
            <a:avLst/>
          </a:prstGeom>
        </p:spPr>
      </p:pic>
    </p:spTree>
    <p:extLst>
      <p:ext uri="{BB962C8B-B14F-4D97-AF65-F5344CB8AC3E}">
        <p14:creationId xmlns:p14="http://schemas.microsoft.com/office/powerpoint/2010/main" val="176346943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511685"/>
            <a:ext cx="10515600" cy="571518"/>
          </a:xfrm>
        </p:spPr>
        <p:txBody>
          <a:bodyPr/>
          <a:lstStyle/>
          <a:p>
            <a:pPr marL="0" indent="0">
              <a:buNone/>
            </a:pPr>
            <a:r>
              <a:rPr lang="en-US" dirty="0"/>
              <a:t>Create the following new flow by using the recently defined sub-flow:</a:t>
            </a:r>
          </a:p>
          <a:p>
            <a:endParaRPr lang="en-US" dirty="0"/>
          </a:p>
          <a:p>
            <a:endParaRPr lang="en-US" dirty="0"/>
          </a:p>
          <a:p>
            <a:endParaRPr lang="en-US" dirty="0"/>
          </a:p>
          <a:p>
            <a:endParaRPr lang="en-US" dirty="0"/>
          </a:p>
          <a:p>
            <a:endParaRPr lang="en-US" dirty="0"/>
          </a:p>
          <a:p>
            <a:endParaRPr lang="en-US" dirty="0"/>
          </a:p>
        </p:txBody>
      </p:sp>
      <p:sp>
        <p:nvSpPr>
          <p:cNvPr id="4" name="Slide Number Placeholder 3"/>
          <p:cNvSpPr>
            <a:spLocks noGrp="1"/>
          </p:cNvSpPr>
          <p:nvPr>
            <p:ph type="sldNum" sz="quarter" idx="12"/>
          </p:nvPr>
        </p:nvSpPr>
        <p:spPr/>
        <p:txBody>
          <a:bodyPr/>
          <a:lstStyle/>
          <a:p>
            <a:fld id="{3F264B8E-D8B2-483A-9B90-F4BCED666257}" type="slidenum">
              <a:rPr lang="en-US" smtClean="0"/>
              <a:t>44</a:t>
            </a:fld>
            <a:endParaRPr lang="en-US"/>
          </a:p>
        </p:txBody>
      </p:sp>
      <p:pic>
        <p:nvPicPr>
          <p:cNvPr id="6" name="Picture 5"/>
          <p:cNvPicPr>
            <a:picLocks noChangeAspect="1"/>
          </p:cNvPicPr>
          <p:nvPr/>
        </p:nvPicPr>
        <p:blipFill>
          <a:blip r:embed="rId2"/>
          <a:stretch>
            <a:fillRect/>
          </a:stretch>
        </p:blipFill>
        <p:spPr>
          <a:xfrm>
            <a:off x="2375472" y="1043951"/>
            <a:ext cx="6916303" cy="730684"/>
          </a:xfrm>
          <a:prstGeom prst="rect">
            <a:avLst/>
          </a:prstGeom>
        </p:spPr>
      </p:pic>
      <p:pic>
        <p:nvPicPr>
          <p:cNvPr id="7" name="Picture 6"/>
          <p:cNvPicPr>
            <a:picLocks noChangeAspect="1"/>
          </p:cNvPicPr>
          <p:nvPr/>
        </p:nvPicPr>
        <p:blipFill>
          <a:blip r:embed="rId3"/>
          <a:stretch>
            <a:fillRect/>
          </a:stretch>
        </p:blipFill>
        <p:spPr>
          <a:xfrm>
            <a:off x="817413" y="2334413"/>
            <a:ext cx="5609891" cy="4316183"/>
          </a:xfrm>
          <a:prstGeom prst="rect">
            <a:avLst/>
          </a:prstGeom>
          <a:ln>
            <a:solidFill>
              <a:schemeClr val="accent1"/>
            </a:solidFill>
          </a:ln>
        </p:spPr>
      </p:pic>
      <p:cxnSp>
        <p:nvCxnSpPr>
          <p:cNvPr id="9" name="Straight Arrow Connector 8"/>
          <p:cNvCxnSpPr/>
          <p:nvPr/>
        </p:nvCxnSpPr>
        <p:spPr>
          <a:xfrm>
            <a:off x="3167270" y="1642981"/>
            <a:ext cx="3297" cy="6914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pic>
        <p:nvPicPr>
          <p:cNvPr id="12" name="Picture 11"/>
          <p:cNvPicPr>
            <a:picLocks noChangeAspect="1"/>
          </p:cNvPicPr>
          <p:nvPr/>
        </p:nvPicPr>
        <p:blipFill>
          <a:blip r:embed="rId4"/>
          <a:stretch>
            <a:fillRect/>
          </a:stretch>
        </p:blipFill>
        <p:spPr>
          <a:xfrm>
            <a:off x="7394714" y="1923786"/>
            <a:ext cx="3506966" cy="4722311"/>
          </a:xfrm>
          <a:prstGeom prst="rect">
            <a:avLst/>
          </a:prstGeom>
          <a:ln>
            <a:solidFill>
              <a:schemeClr val="accent1"/>
            </a:solidFill>
          </a:ln>
        </p:spPr>
      </p:pic>
    </p:spTree>
    <p:extLst>
      <p:ext uri="{BB962C8B-B14F-4D97-AF65-F5344CB8AC3E}">
        <p14:creationId xmlns:p14="http://schemas.microsoft.com/office/powerpoint/2010/main" val="364891119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677196"/>
          </a:xfrm>
        </p:spPr>
        <p:txBody>
          <a:bodyPr>
            <a:normAutofit/>
          </a:bodyPr>
          <a:lstStyle/>
          <a:p>
            <a:r>
              <a:rPr lang="en-US" sz="4000" dirty="0"/>
              <a:t>Visualization</a:t>
            </a:r>
          </a:p>
        </p:txBody>
      </p:sp>
      <p:sp>
        <p:nvSpPr>
          <p:cNvPr id="3" name="Content Placeholder 2"/>
          <p:cNvSpPr>
            <a:spLocks noGrp="1"/>
          </p:cNvSpPr>
          <p:nvPr>
            <p:ph idx="1"/>
          </p:nvPr>
        </p:nvSpPr>
        <p:spPr>
          <a:xfrm>
            <a:off x="838200" y="1119809"/>
            <a:ext cx="10515600" cy="3186873"/>
          </a:xfrm>
        </p:spPr>
        <p:txBody>
          <a:bodyPr/>
          <a:lstStyle/>
          <a:p>
            <a:r>
              <a:rPr lang="en-US" dirty="0"/>
              <a:t>Install in the Node-Red root directory using:</a:t>
            </a:r>
          </a:p>
          <a:p>
            <a:pPr marL="0" indent="0">
              <a:buNone/>
            </a:pPr>
            <a:r>
              <a:rPr lang="en-US" dirty="0">
                <a:solidFill>
                  <a:srgbClr val="C00000"/>
                </a:solidFill>
              </a:rPr>
              <a:t>   npm install node-red-contrib-freeboard –g</a:t>
            </a:r>
          </a:p>
          <a:p>
            <a:pPr marL="0" indent="0">
              <a:buNone/>
            </a:pPr>
            <a:endParaRPr lang="en-US" dirty="0"/>
          </a:p>
          <a:p>
            <a:pPr marL="0" indent="0">
              <a:buNone/>
            </a:pPr>
            <a:endParaRPr lang="en-US" dirty="0"/>
          </a:p>
          <a:p>
            <a:pPr marL="0" indent="0">
              <a:buNone/>
            </a:pPr>
            <a:endParaRPr lang="en-US" dirty="0"/>
          </a:p>
          <a:p>
            <a:pPr marL="0" indent="0">
              <a:buNone/>
            </a:pPr>
            <a:r>
              <a:rPr lang="en-US" sz="2400" dirty="0"/>
              <a:t>                          Function “payload”: w = { payload: {x : msg.payload} };  return w;</a:t>
            </a:r>
          </a:p>
        </p:txBody>
      </p:sp>
      <p:sp>
        <p:nvSpPr>
          <p:cNvPr id="4" name="Slide Number Placeholder 3"/>
          <p:cNvSpPr>
            <a:spLocks noGrp="1"/>
          </p:cNvSpPr>
          <p:nvPr>
            <p:ph type="sldNum" sz="quarter" idx="12"/>
          </p:nvPr>
        </p:nvSpPr>
        <p:spPr/>
        <p:txBody>
          <a:bodyPr/>
          <a:lstStyle/>
          <a:p>
            <a:fld id="{3F264B8E-D8B2-483A-9B90-F4BCED666257}" type="slidenum">
              <a:rPr lang="en-US" smtClean="0"/>
              <a:t>45</a:t>
            </a:fld>
            <a:endParaRPr lang="en-US"/>
          </a:p>
        </p:txBody>
      </p:sp>
      <p:pic>
        <p:nvPicPr>
          <p:cNvPr id="5" name="Picture 4"/>
          <p:cNvPicPr>
            <a:picLocks noChangeAspect="1"/>
          </p:cNvPicPr>
          <p:nvPr/>
        </p:nvPicPr>
        <p:blipFill>
          <a:blip r:embed="rId2"/>
          <a:stretch>
            <a:fillRect/>
          </a:stretch>
        </p:blipFill>
        <p:spPr>
          <a:xfrm>
            <a:off x="2913505" y="2222311"/>
            <a:ext cx="6841812" cy="1166976"/>
          </a:xfrm>
          <a:prstGeom prst="rect">
            <a:avLst/>
          </a:prstGeom>
        </p:spPr>
      </p:pic>
      <p:sp>
        <p:nvSpPr>
          <p:cNvPr id="6" name="Rectangle 5"/>
          <p:cNvSpPr/>
          <p:nvPr/>
        </p:nvSpPr>
        <p:spPr>
          <a:xfrm>
            <a:off x="247328" y="4378308"/>
            <a:ext cx="11792443" cy="2062103"/>
          </a:xfrm>
          <a:prstGeom prst="rect">
            <a:avLst/>
          </a:prstGeom>
          <a:ln>
            <a:solidFill>
              <a:schemeClr val="accent1"/>
            </a:solidFill>
          </a:ln>
        </p:spPr>
        <p:txBody>
          <a:bodyPr wrap="square">
            <a:spAutoFit/>
          </a:bodyPr>
          <a:lstStyle/>
          <a:p>
            <a:r>
              <a:rPr lang="en-US" sz="1600" dirty="0"/>
              <a:t>[{"id":"d940877b.277c48","type":"random","z":"7c1f2cae.387524","name":"random 1-100","low":"1","high":"100","inte":"true","x":321,"y":206,"wires":[["784f5de5.07a144"]]},{"id":"562efd48.e27c54","type":"inject","z":"7c1f2cae.387524","name":"3-sec Intervals","topic":"","payload":"","payloadType":"date","repeat":"3","crontab":"","once":false,"x":280,"y":156,"wires":[["d940877b.277c48"]]},{"id":"bc9e3685.563038","type":"freeboard","z":"7c1f2cae.387524","name":"MyPlot","x":630,"y":205.5,"wires":[]},{"id":"784f5de5.07a144","type":"function","z":"7c1f2cae.387524","name":"payload","func":"w = { payload: {x : </a:t>
            </a:r>
            <a:r>
              <a:rPr lang="en-US" sz="1600" dirty="0" err="1"/>
              <a:t>msg.payload</a:t>
            </a:r>
            <a:r>
              <a:rPr lang="en-US" sz="1600" dirty="0"/>
              <a:t>} }\nreturn w;","outputs":1,"noerr":0,"x":483,"y":206,"wires":[["bc9e3685.563038","76fcc880.fcaae8"]]},{"id":"76fcc880.fcaae8","type":"debug","z":"7c1f2cae.387524","name":"","active":true,"console":"false","complete":"payload","x":578,"y":154.5,"wires":[]}]</a:t>
            </a:r>
          </a:p>
        </p:txBody>
      </p:sp>
    </p:spTree>
    <p:extLst>
      <p:ext uri="{BB962C8B-B14F-4D97-AF65-F5344CB8AC3E}">
        <p14:creationId xmlns:p14="http://schemas.microsoft.com/office/powerpoint/2010/main" val="215068171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74288"/>
            <a:ext cx="10515600" cy="6272879"/>
          </a:xfrm>
        </p:spPr>
        <p:txBody>
          <a:bodyPr/>
          <a:lstStyle/>
          <a:p>
            <a:r>
              <a:rPr lang="en-US" sz="2400" dirty="0"/>
              <a:t>Go to: </a:t>
            </a:r>
            <a:r>
              <a:rPr lang="en-US" sz="2400" dirty="0">
                <a:hlinkClick r:id="rId2"/>
              </a:rPr>
              <a:t>http://localhost:1880/freeboard/</a:t>
            </a:r>
            <a:endParaRPr lang="en-US" sz="2400"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r>
              <a:rPr lang="en-US" sz="2400" u="sng" dirty="0"/>
              <a:t>Adding the freeboard node as </a:t>
            </a:r>
            <a:r>
              <a:rPr lang="en-US" sz="2400" i="1" u="sng" dirty="0"/>
              <a:t>Datasource:</a:t>
            </a:r>
            <a:r>
              <a:rPr lang="en-US" sz="2400" dirty="0"/>
              <a:t> Click "ADD"</a:t>
            </a:r>
            <a:r>
              <a:rPr lang="en-US" dirty="0"/>
              <a:t> </a:t>
            </a:r>
          </a:p>
          <a:p>
            <a:endParaRPr lang="en-US" dirty="0"/>
          </a:p>
          <a:p>
            <a:endParaRPr lang="en-US" dirty="0"/>
          </a:p>
          <a:p>
            <a:endParaRPr lang="en-US" sz="2400" dirty="0"/>
          </a:p>
          <a:p>
            <a:pPr marL="0" indent="0">
              <a:spcBef>
                <a:spcPts val="1200"/>
              </a:spcBef>
              <a:buNone/>
            </a:pPr>
            <a:r>
              <a:rPr lang="en-US" sz="2400" dirty="0"/>
              <a:t>   </a:t>
            </a:r>
          </a:p>
          <a:p>
            <a:pPr marL="0" indent="0">
              <a:spcBef>
                <a:spcPts val="1200"/>
              </a:spcBef>
              <a:buNone/>
            </a:pPr>
            <a:r>
              <a:rPr lang="en-US" sz="2400" dirty="0"/>
              <a:t>then choose the Type that has the Name of your Node-RED node</a:t>
            </a:r>
          </a:p>
        </p:txBody>
      </p:sp>
      <p:sp>
        <p:nvSpPr>
          <p:cNvPr id="4" name="Slide Number Placeholder 3"/>
          <p:cNvSpPr>
            <a:spLocks noGrp="1"/>
          </p:cNvSpPr>
          <p:nvPr>
            <p:ph type="sldNum" sz="quarter" idx="12"/>
          </p:nvPr>
        </p:nvSpPr>
        <p:spPr/>
        <p:txBody>
          <a:bodyPr/>
          <a:lstStyle/>
          <a:p>
            <a:fld id="{3F264B8E-D8B2-483A-9B90-F4BCED666257}" type="slidenum">
              <a:rPr lang="en-US" smtClean="0"/>
              <a:t>46</a:t>
            </a:fld>
            <a:endParaRPr lang="en-US"/>
          </a:p>
        </p:txBody>
      </p:sp>
      <p:pic>
        <p:nvPicPr>
          <p:cNvPr id="5" name="Picture 4"/>
          <p:cNvPicPr>
            <a:picLocks noChangeAspect="1"/>
          </p:cNvPicPr>
          <p:nvPr/>
        </p:nvPicPr>
        <p:blipFill>
          <a:blip r:embed="rId3"/>
          <a:stretch>
            <a:fillRect/>
          </a:stretch>
        </p:blipFill>
        <p:spPr>
          <a:xfrm>
            <a:off x="838200" y="858478"/>
            <a:ext cx="9665555" cy="2343295"/>
          </a:xfrm>
          <a:prstGeom prst="rect">
            <a:avLst/>
          </a:prstGeom>
          <a:ln>
            <a:solidFill>
              <a:schemeClr val="accent1"/>
            </a:solidFill>
          </a:ln>
        </p:spPr>
      </p:pic>
      <p:sp>
        <p:nvSpPr>
          <p:cNvPr id="6" name="Oval 5"/>
          <p:cNvSpPr/>
          <p:nvPr/>
        </p:nvSpPr>
        <p:spPr>
          <a:xfrm>
            <a:off x="6306043" y="1635516"/>
            <a:ext cx="653820" cy="32120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p:cNvPicPr>
            <a:picLocks noChangeAspect="1"/>
          </p:cNvPicPr>
          <p:nvPr/>
        </p:nvPicPr>
        <p:blipFill>
          <a:blip r:embed="rId4"/>
          <a:stretch>
            <a:fillRect/>
          </a:stretch>
        </p:blipFill>
        <p:spPr>
          <a:xfrm>
            <a:off x="1160596" y="3978811"/>
            <a:ext cx="9220763" cy="1471735"/>
          </a:xfrm>
          <a:prstGeom prst="rect">
            <a:avLst/>
          </a:prstGeom>
        </p:spPr>
      </p:pic>
    </p:spTree>
    <p:extLst>
      <p:ext uri="{BB962C8B-B14F-4D97-AF65-F5344CB8AC3E}">
        <p14:creationId xmlns:p14="http://schemas.microsoft.com/office/powerpoint/2010/main" val="7393858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22973" y="530636"/>
            <a:ext cx="10515600" cy="5917542"/>
          </a:xfrm>
        </p:spPr>
        <p:txBody>
          <a:bodyPr/>
          <a:lstStyle/>
          <a:p>
            <a:pPr>
              <a:spcAft>
                <a:spcPts val="1200"/>
              </a:spcAft>
            </a:pPr>
            <a:r>
              <a:rPr lang="en-US" sz="2400" u="sng" dirty="0"/>
              <a:t>Defining the Datasource:</a:t>
            </a:r>
            <a:r>
              <a:rPr lang="en-US" sz="2400" dirty="0"/>
              <a:t> Type a name and click SAVE</a:t>
            </a:r>
          </a:p>
          <a:p>
            <a:endParaRPr lang="en-US" dirty="0"/>
          </a:p>
          <a:p>
            <a:endParaRPr lang="en-US" dirty="0"/>
          </a:p>
          <a:p>
            <a:endParaRPr lang="en-US" dirty="0"/>
          </a:p>
          <a:p>
            <a:pPr marL="0" indent="0">
              <a:buNone/>
            </a:pPr>
            <a:endParaRPr lang="en-US" dirty="0"/>
          </a:p>
          <a:p>
            <a:pPr>
              <a:spcBef>
                <a:spcPts val="1800"/>
              </a:spcBef>
            </a:pPr>
            <a:r>
              <a:rPr lang="en-US" sz="2400" u="sng" dirty="0"/>
              <a:t>Adding a Widget:</a:t>
            </a:r>
            <a:r>
              <a:rPr lang="en-US" sz="2400" dirty="0"/>
              <a:t> Click on "ADD PANE" on the top left and in the new created pane on the "+" sign in the title </a:t>
            </a:r>
          </a:p>
          <a:p>
            <a:pPr marL="0" indent="0">
              <a:buNone/>
            </a:pPr>
            <a:endParaRPr lang="en-US" sz="2400" dirty="0"/>
          </a:p>
        </p:txBody>
      </p:sp>
      <p:sp>
        <p:nvSpPr>
          <p:cNvPr id="4" name="Slide Number Placeholder 3"/>
          <p:cNvSpPr>
            <a:spLocks noGrp="1"/>
          </p:cNvSpPr>
          <p:nvPr>
            <p:ph type="sldNum" sz="quarter" idx="12"/>
          </p:nvPr>
        </p:nvSpPr>
        <p:spPr/>
        <p:txBody>
          <a:bodyPr/>
          <a:lstStyle/>
          <a:p>
            <a:fld id="{3F264B8E-D8B2-483A-9B90-F4BCED666257}" type="slidenum">
              <a:rPr lang="en-US" smtClean="0"/>
              <a:t>47</a:t>
            </a:fld>
            <a:endParaRPr lang="en-US"/>
          </a:p>
        </p:txBody>
      </p:sp>
      <p:pic>
        <p:nvPicPr>
          <p:cNvPr id="5" name="Picture 4"/>
          <p:cNvPicPr>
            <a:picLocks noChangeAspect="1"/>
          </p:cNvPicPr>
          <p:nvPr/>
        </p:nvPicPr>
        <p:blipFill>
          <a:blip r:embed="rId2"/>
          <a:stretch>
            <a:fillRect/>
          </a:stretch>
        </p:blipFill>
        <p:spPr>
          <a:xfrm>
            <a:off x="685070" y="920243"/>
            <a:ext cx="10415043" cy="2196410"/>
          </a:xfrm>
          <a:prstGeom prst="rect">
            <a:avLst/>
          </a:prstGeom>
        </p:spPr>
      </p:pic>
      <p:sp>
        <p:nvSpPr>
          <p:cNvPr id="6" name="Oval 5"/>
          <p:cNvSpPr/>
          <p:nvPr/>
        </p:nvSpPr>
        <p:spPr>
          <a:xfrm>
            <a:off x="2866381" y="2083243"/>
            <a:ext cx="1407135" cy="51308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p:cNvSpPr/>
          <p:nvPr/>
        </p:nvSpPr>
        <p:spPr>
          <a:xfrm>
            <a:off x="9242704" y="2764106"/>
            <a:ext cx="739496" cy="40912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p:cNvPicPr>
            <a:picLocks noChangeAspect="1"/>
          </p:cNvPicPr>
          <p:nvPr/>
        </p:nvPicPr>
        <p:blipFill>
          <a:blip r:embed="rId3"/>
          <a:stretch>
            <a:fillRect/>
          </a:stretch>
        </p:blipFill>
        <p:spPr>
          <a:xfrm>
            <a:off x="5524303" y="3700514"/>
            <a:ext cx="5353741" cy="2960044"/>
          </a:xfrm>
          <a:prstGeom prst="rect">
            <a:avLst/>
          </a:prstGeom>
        </p:spPr>
      </p:pic>
      <p:sp>
        <p:nvSpPr>
          <p:cNvPr id="9" name="Oval 8"/>
          <p:cNvSpPr/>
          <p:nvPr/>
        </p:nvSpPr>
        <p:spPr>
          <a:xfrm>
            <a:off x="5524303" y="4694566"/>
            <a:ext cx="1208145" cy="41754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p:cNvSpPr/>
          <p:nvPr/>
        </p:nvSpPr>
        <p:spPr>
          <a:xfrm>
            <a:off x="5308519" y="5568049"/>
            <a:ext cx="3494358" cy="1153425"/>
          </a:xfrm>
          <a:prstGeom prst="ellipse">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 name="Straight Arrow Connector 11"/>
          <p:cNvCxnSpPr>
            <a:stCxn id="9" idx="4"/>
          </p:cNvCxnSpPr>
          <p:nvPr/>
        </p:nvCxnSpPr>
        <p:spPr>
          <a:xfrm>
            <a:off x="6128376" y="5112112"/>
            <a:ext cx="927322" cy="455937"/>
          </a:xfrm>
          <a:prstGeom prst="straightConnector1">
            <a:avLst/>
          </a:prstGeom>
          <a:ln w="15875">
            <a:solidFill>
              <a:srgbClr val="FF0000"/>
            </a:solidFill>
            <a:prstDash val="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8422249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274794"/>
            <a:ext cx="10515600" cy="5902169"/>
          </a:xfrm>
        </p:spPr>
        <p:txBody>
          <a:bodyPr/>
          <a:lstStyle/>
          <a:p>
            <a:r>
              <a:rPr lang="en-US" sz="2400" dirty="0"/>
              <a:t>In the newly created pane, click on the "+" sign in the title and select “Gauge” from the drop down menu</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r>
              <a:rPr lang="en-US" sz="2400" dirty="0"/>
              <a:t>Click on “+DATASOURCE” to choose the value to plot</a:t>
            </a:r>
          </a:p>
          <a:p>
            <a:endParaRPr lang="en-US" sz="2400" dirty="0"/>
          </a:p>
        </p:txBody>
      </p:sp>
      <p:sp>
        <p:nvSpPr>
          <p:cNvPr id="4" name="Slide Number Placeholder 3"/>
          <p:cNvSpPr>
            <a:spLocks noGrp="1"/>
          </p:cNvSpPr>
          <p:nvPr>
            <p:ph type="sldNum" sz="quarter" idx="12"/>
          </p:nvPr>
        </p:nvSpPr>
        <p:spPr/>
        <p:txBody>
          <a:bodyPr/>
          <a:lstStyle/>
          <a:p>
            <a:fld id="{3F264B8E-D8B2-483A-9B90-F4BCED666257}" type="slidenum">
              <a:rPr lang="en-US" smtClean="0"/>
              <a:t>48</a:t>
            </a:fld>
            <a:endParaRPr lang="en-US"/>
          </a:p>
        </p:txBody>
      </p:sp>
      <p:pic>
        <p:nvPicPr>
          <p:cNvPr id="5" name="Picture 4"/>
          <p:cNvPicPr>
            <a:picLocks noChangeAspect="1"/>
          </p:cNvPicPr>
          <p:nvPr/>
        </p:nvPicPr>
        <p:blipFill>
          <a:blip r:embed="rId2"/>
          <a:stretch>
            <a:fillRect/>
          </a:stretch>
        </p:blipFill>
        <p:spPr>
          <a:xfrm>
            <a:off x="1150360" y="1071542"/>
            <a:ext cx="7756750" cy="3303966"/>
          </a:xfrm>
          <a:prstGeom prst="rect">
            <a:avLst/>
          </a:prstGeom>
        </p:spPr>
      </p:pic>
      <p:pic>
        <p:nvPicPr>
          <p:cNvPr id="6" name="Picture 5"/>
          <p:cNvPicPr>
            <a:picLocks noChangeAspect="1"/>
          </p:cNvPicPr>
          <p:nvPr/>
        </p:nvPicPr>
        <p:blipFill>
          <a:blip r:embed="rId3"/>
          <a:stretch>
            <a:fillRect/>
          </a:stretch>
        </p:blipFill>
        <p:spPr>
          <a:xfrm>
            <a:off x="1150360" y="5123293"/>
            <a:ext cx="7756750" cy="652499"/>
          </a:xfrm>
          <a:prstGeom prst="rect">
            <a:avLst/>
          </a:prstGeom>
        </p:spPr>
      </p:pic>
      <p:pic>
        <p:nvPicPr>
          <p:cNvPr id="7" name="Picture 6"/>
          <p:cNvPicPr>
            <a:picLocks noChangeAspect="1"/>
          </p:cNvPicPr>
          <p:nvPr/>
        </p:nvPicPr>
        <p:blipFill>
          <a:blip r:embed="rId4"/>
          <a:stretch>
            <a:fillRect/>
          </a:stretch>
        </p:blipFill>
        <p:spPr>
          <a:xfrm>
            <a:off x="9467245" y="4856891"/>
            <a:ext cx="2050984" cy="1499459"/>
          </a:xfrm>
          <a:prstGeom prst="rect">
            <a:avLst/>
          </a:prstGeom>
        </p:spPr>
      </p:pic>
    </p:spTree>
    <p:extLst>
      <p:ext uri="{BB962C8B-B14F-4D97-AF65-F5344CB8AC3E}">
        <p14:creationId xmlns:p14="http://schemas.microsoft.com/office/powerpoint/2010/main" val="303243771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77B6DA-C161-41D3-8B5D-503B9F39BEE2}"/>
              </a:ext>
            </a:extLst>
          </p:cNvPr>
          <p:cNvSpPr>
            <a:spLocks noGrp="1"/>
          </p:cNvSpPr>
          <p:nvPr>
            <p:ph type="title"/>
          </p:nvPr>
        </p:nvSpPr>
        <p:spPr/>
        <p:txBody>
          <a:bodyPr/>
          <a:lstStyle/>
          <a:p>
            <a:r>
              <a:rPr lang="en-US" dirty="0"/>
              <a:t>Visualization using “Dashboard”</a:t>
            </a:r>
          </a:p>
        </p:txBody>
      </p:sp>
      <p:sp>
        <p:nvSpPr>
          <p:cNvPr id="3" name="Content Placeholder 2">
            <a:extLst>
              <a:ext uri="{FF2B5EF4-FFF2-40B4-BE49-F238E27FC236}">
                <a16:creationId xmlns:a16="http://schemas.microsoft.com/office/drawing/2014/main" id="{AD8D3CD4-D8D2-4438-A55E-ECC0D74B3442}"/>
              </a:ext>
            </a:extLst>
          </p:cNvPr>
          <p:cNvSpPr>
            <a:spLocks noGrp="1"/>
          </p:cNvSpPr>
          <p:nvPr>
            <p:ph idx="1"/>
          </p:nvPr>
        </p:nvSpPr>
        <p:spPr/>
        <p:txBody>
          <a:bodyPr/>
          <a:lstStyle/>
          <a:p>
            <a:r>
              <a:rPr lang="en-US" dirty="0"/>
              <a:t>This module provides a set of nodes in Node-RED to quickly create a live data dashboard.</a:t>
            </a:r>
          </a:p>
          <a:p>
            <a:r>
              <a:rPr lang="en-US" dirty="0"/>
              <a:t>To install, run the following command in your Node-RED user directory (typically ~/.node-red):</a:t>
            </a:r>
          </a:p>
          <a:p>
            <a:pPr marL="0" indent="0">
              <a:buNone/>
            </a:pPr>
            <a:r>
              <a:rPr lang="en-US" dirty="0"/>
              <a:t>	</a:t>
            </a:r>
            <a:r>
              <a:rPr lang="en-US" dirty="0">
                <a:solidFill>
                  <a:srgbClr val="C00000"/>
                </a:solidFill>
              </a:rPr>
              <a:t>npm i node-red-dashboard</a:t>
            </a:r>
          </a:p>
          <a:p>
            <a:r>
              <a:rPr lang="en-US" dirty="0"/>
              <a:t>When you run Node-RED, there will be UI nodes available in the palette and a new dashboard tab in the right side panel. </a:t>
            </a:r>
          </a:p>
          <a:p>
            <a:r>
              <a:rPr lang="en-US" dirty="0"/>
              <a:t>The UI interface is available at http://localhost:1880/ui</a:t>
            </a:r>
          </a:p>
        </p:txBody>
      </p:sp>
      <p:sp>
        <p:nvSpPr>
          <p:cNvPr id="4" name="Slide Number Placeholder 3">
            <a:extLst>
              <a:ext uri="{FF2B5EF4-FFF2-40B4-BE49-F238E27FC236}">
                <a16:creationId xmlns:a16="http://schemas.microsoft.com/office/drawing/2014/main" id="{F8A9834A-E0C6-45AA-9859-F78DD5EA3655}"/>
              </a:ext>
            </a:extLst>
          </p:cNvPr>
          <p:cNvSpPr>
            <a:spLocks noGrp="1"/>
          </p:cNvSpPr>
          <p:nvPr>
            <p:ph type="sldNum" sz="quarter" idx="12"/>
          </p:nvPr>
        </p:nvSpPr>
        <p:spPr/>
        <p:txBody>
          <a:bodyPr/>
          <a:lstStyle/>
          <a:p>
            <a:fld id="{3F264B8E-D8B2-483A-9B90-F4BCED666257}" type="slidenum">
              <a:rPr lang="en-US" smtClean="0"/>
              <a:t>49</a:t>
            </a:fld>
            <a:endParaRPr lang="en-US"/>
          </a:p>
        </p:txBody>
      </p:sp>
    </p:spTree>
    <p:extLst>
      <p:ext uri="{BB962C8B-B14F-4D97-AF65-F5344CB8AC3E}">
        <p14:creationId xmlns:p14="http://schemas.microsoft.com/office/powerpoint/2010/main" val="34863757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Node-Red Remote Access</a:t>
            </a:r>
          </a:p>
        </p:txBody>
      </p:sp>
      <p:sp>
        <p:nvSpPr>
          <p:cNvPr id="3" name="Content Placeholder 2"/>
          <p:cNvSpPr>
            <a:spLocks noGrp="1"/>
          </p:cNvSpPr>
          <p:nvPr>
            <p:ph idx="1"/>
          </p:nvPr>
        </p:nvSpPr>
        <p:spPr/>
        <p:txBody>
          <a:bodyPr/>
          <a:lstStyle/>
          <a:p>
            <a:r>
              <a:rPr lang="en-US" dirty="0"/>
              <a:t>It is possible to access editor from remote machines using the IP of the machine instead of localhost.</a:t>
            </a:r>
          </a:p>
          <a:p>
            <a:r>
              <a:rPr lang="en-US" dirty="0"/>
              <a:t>FRED is a cloud service that you can sign up with and use Node-RED without having to download and install it. It keeps the instance up to date with the latest code releases and applying bug fixes or patches. Also included is a set of extra Nodes that are contributed by the community, which add to the standard basic set you get when you install Node-RED yourself. </a:t>
            </a:r>
          </a:p>
        </p:txBody>
      </p:sp>
      <p:sp>
        <p:nvSpPr>
          <p:cNvPr id="4" name="Slide Number Placeholder 3"/>
          <p:cNvSpPr>
            <a:spLocks noGrp="1"/>
          </p:cNvSpPr>
          <p:nvPr>
            <p:ph type="sldNum" sz="quarter" idx="12"/>
          </p:nvPr>
        </p:nvSpPr>
        <p:spPr/>
        <p:txBody>
          <a:bodyPr/>
          <a:lstStyle/>
          <a:p>
            <a:fld id="{3F264B8E-D8B2-483A-9B90-F4BCED666257}" type="slidenum">
              <a:rPr lang="en-US" smtClean="0"/>
              <a:t>5</a:t>
            </a:fld>
            <a:endParaRPr lang="en-US"/>
          </a:p>
        </p:txBody>
      </p:sp>
    </p:spTree>
    <p:extLst>
      <p:ext uri="{BB962C8B-B14F-4D97-AF65-F5344CB8AC3E}">
        <p14:creationId xmlns:p14="http://schemas.microsoft.com/office/powerpoint/2010/main" val="264634115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5938505-BA41-4EC5-8980-60029D9567BF}"/>
              </a:ext>
            </a:extLst>
          </p:cNvPr>
          <p:cNvPicPr>
            <a:picLocks noGrp="1" noChangeAspect="1"/>
          </p:cNvPicPr>
          <p:nvPr>
            <p:ph idx="1"/>
          </p:nvPr>
        </p:nvPicPr>
        <p:blipFill>
          <a:blip r:embed="rId2"/>
          <a:stretch>
            <a:fillRect/>
          </a:stretch>
        </p:blipFill>
        <p:spPr>
          <a:xfrm>
            <a:off x="1045121" y="415939"/>
            <a:ext cx="9597783" cy="4926862"/>
          </a:xfrm>
          <a:prstGeom prst="rect">
            <a:avLst/>
          </a:prstGeom>
          <a:ln>
            <a:solidFill>
              <a:schemeClr val="accent1"/>
            </a:solidFill>
          </a:ln>
        </p:spPr>
      </p:pic>
      <p:sp>
        <p:nvSpPr>
          <p:cNvPr id="4" name="Slide Number Placeholder 3">
            <a:extLst>
              <a:ext uri="{FF2B5EF4-FFF2-40B4-BE49-F238E27FC236}">
                <a16:creationId xmlns:a16="http://schemas.microsoft.com/office/drawing/2014/main" id="{A37387DD-D85C-476A-9FD2-79B9EDE5CAA4}"/>
              </a:ext>
            </a:extLst>
          </p:cNvPr>
          <p:cNvSpPr>
            <a:spLocks noGrp="1"/>
          </p:cNvSpPr>
          <p:nvPr>
            <p:ph type="sldNum" sz="quarter" idx="12"/>
          </p:nvPr>
        </p:nvSpPr>
        <p:spPr/>
        <p:txBody>
          <a:bodyPr/>
          <a:lstStyle/>
          <a:p>
            <a:fld id="{3F264B8E-D8B2-483A-9B90-F4BCED666257}" type="slidenum">
              <a:rPr lang="en-US" smtClean="0"/>
              <a:t>50</a:t>
            </a:fld>
            <a:endParaRPr lang="en-US"/>
          </a:p>
        </p:txBody>
      </p:sp>
      <p:sp>
        <p:nvSpPr>
          <p:cNvPr id="6" name="Rectangle 5">
            <a:extLst>
              <a:ext uri="{FF2B5EF4-FFF2-40B4-BE49-F238E27FC236}">
                <a16:creationId xmlns:a16="http://schemas.microsoft.com/office/drawing/2014/main" id="{F9C9BC38-68B7-4CAA-8658-B1DD4049D5B3}"/>
              </a:ext>
            </a:extLst>
          </p:cNvPr>
          <p:cNvSpPr/>
          <p:nvPr/>
        </p:nvSpPr>
        <p:spPr>
          <a:xfrm>
            <a:off x="5579011" y="5664909"/>
            <a:ext cx="5366405" cy="369332"/>
          </a:xfrm>
          <a:prstGeom prst="rect">
            <a:avLst/>
          </a:prstGeom>
        </p:spPr>
        <p:txBody>
          <a:bodyPr wrap="none">
            <a:spAutoFit/>
          </a:bodyPr>
          <a:lstStyle/>
          <a:p>
            <a:r>
              <a:rPr lang="en-US" dirty="0"/>
              <a:t>(https://flows.nodered.org/node/node-red-dashboard)</a:t>
            </a:r>
          </a:p>
        </p:txBody>
      </p:sp>
    </p:spTree>
    <p:extLst>
      <p:ext uri="{BB962C8B-B14F-4D97-AF65-F5344CB8AC3E}">
        <p14:creationId xmlns:p14="http://schemas.microsoft.com/office/powerpoint/2010/main" val="18040318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FC7E80-EA4C-4629-8688-E830FCE6A697}"/>
              </a:ext>
            </a:extLst>
          </p:cNvPr>
          <p:cNvSpPr>
            <a:spLocks noGrp="1"/>
          </p:cNvSpPr>
          <p:nvPr>
            <p:ph type="title"/>
          </p:nvPr>
        </p:nvSpPr>
        <p:spPr>
          <a:xfrm>
            <a:off x="838200" y="257196"/>
            <a:ext cx="10515600" cy="562400"/>
          </a:xfrm>
        </p:spPr>
        <p:txBody>
          <a:bodyPr>
            <a:normAutofit fontScale="90000"/>
          </a:bodyPr>
          <a:lstStyle/>
          <a:p>
            <a:r>
              <a:rPr lang="en-US" dirty="0"/>
              <a:t>		The Dashboard Tab</a:t>
            </a:r>
          </a:p>
        </p:txBody>
      </p:sp>
      <p:pic>
        <p:nvPicPr>
          <p:cNvPr id="5" name="Content Placeholder 4">
            <a:extLst>
              <a:ext uri="{FF2B5EF4-FFF2-40B4-BE49-F238E27FC236}">
                <a16:creationId xmlns:a16="http://schemas.microsoft.com/office/drawing/2014/main" id="{2052540C-48F3-4A46-AE48-5A5DA57B3A68}"/>
              </a:ext>
            </a:extLst>
          </p:cNvPr>
          <p:cNvPicPr>
            <a:picLocks noGrp="1" noChangeAspect="1"/>
          </p:cNvPicPr>
          <p:nvPr>
            <p:ph idx="1"/>
          </p:nvPr>
        </p:nvPicPr>
        <p:blipFill>
          <a:blip r:embed="rId2"/>
          <a:stretch>
            <a:fillRect/>
          </a:stretch>
        </p:blipFill>
        <p:spPr>
          <a:xfrm>
            <a:off x="7120788" y="257196"/>
            <a:ext cx="4739899" cy="5969566"/>
          </a:xfrm>
          <a:prstGeom prst="rect">
            <a:avLst/>
          </a:prstGeom>
          <a:ln>
            <a:solidFill>
              <a:schemeClr val="accent1"/>
            </a:solidFill>
          </a:ln>
        </p:spPr>
      </p:pic>
      <p:sp>
        <p:nvSpPr>
          <p:cNvPr id="4" name="Slide Number Placeholder 3">
            <a:extLst>
              <a:ext uri="{FF2B5EF4-FFF2-40B4-BE49-F238E27FC236}">
                <a16:creationId xmlns:a16="http://schemas.microsoft.com/office/drawing/2014/main" id="{F232D76D-4558-4DA2-B47E-D8DABFF370CE}"/>
              </a:ext>
            </a:extLst>
          </p:cNvPr>
          <p:cNvSpPr>
            <a:spLocks noGrp="1"/>
          </p:cNvSpPr>
          <p:nvPr>
            <p:ph type="sldNum" sz="quarter" idx="12"/>
          </p:nvPr>
        </p:nvSpPr>
        <p:spPr/>
        <p:txBody>
          <a:bodyPr/>
          <a:lstStyle/>
          <a:p>
            <a:fld id="{3F264B8E-D8B2-483A-9B90-F4BCED666257}" type="slidenum">
              <a:rPr lang="en-US" smtClean="0"/>
              <a:t>51</a:t>
            </a:fld>
            <a:endParaRPr lang="en-US"/>
          </a:p>
        </p:txBody>
      </p:sp>
      <p:sp>
        <p:nvSpPr>
          <p:cNvPr id="6" name="TextBox 5">
            <a:extLst>
              <a:ext uri="{FF2B5EF4-FFF2-40B4-BE49-F238E27FC236}">
                <a16:creationId xmlns:a16="http://schemas.microsoft.com/office/drawing/2014/main" id="{AD1C8034-629D-45D2-9F76-AD2AAC140BC7}"/>
              </a:ext>
            </a:extLst>
          </p:cNvPr>
          <p:cNvSpPr txBox="1"/>
          <p:nvPr/>
        </p:nvSpPr>
        <p:spPr>
          <a:xfrm>
            <a:off x="436316" y="1483368"/>
            <a:ext cx="6503896" cy="830997"/>
          </a:xfrm>
          <a:prstGeom prst="rect">
            <a:avLst/>
          </a:prstGeom>
          <a:noFill/>
        </p:spPr>
        <p:txBody>
          <a:bodyPr wrap="none" rtlCol="0">
            <a:spAutoFit/>
          </a:bodyPr>
          <a:lstStyle/>
          <a:p>
            <a:pPr marL="285750" indent="-285750">
              <a:buFont typeface="Arial" panose="020B0604020202020204" pitchFamily="34" charset="0"/>
              <a:buChar char="•"/>
            </a:pPr>
            <a:r>
              <a:rPr lang="en-US" sz="2400" dirty="0"/>
              <a:t>Click on the </a:t>
            </a:r>
            <a:r>
              <a:rPr lang="en-US" sz="2400" dirty="0">
                <a:solidFill>
                  <a:schemeClr val="bg1">
                    <a:lumMod val="50000"/>
                  </a:schemeClr>
                </a:solidFill>
              </a:rPr>
              <a:t>+tab </a:t>
            </a:r>
            <a:r>
              <a:rPr lang="en-US" sz="2400" dirty="0"/>
              <a:t>button to create new tabs</a:t>
            </a:r>
          </a:p>
          <a:p>
            <a:pPr marL="285750" indent="-285750">
              <a:buFont typeface="Arial" panose="020B0604020202020204" pitchFamily="34" charset="0"/>
              <a:buChar char="•"/>
            </a:pPr>
            <a:r>
              <a:rPr lang="en-US" sz="2400" dirty="0"/>
              <a:t>Click on the </a:t>
            </a:r>
            <a:r>
              <a:rPr lang="en-US" sz="2400" dirty="0">
                <a:solidFill>
                  <a:schemeClr val="bg1">
                    <a:lumMod val="50000"/>
                  </a:schemeClr>
                </a:solidFill>
              </a:rPr>
              <a:t>+group </a:t>
            </a:r>
            <a:r>
              <a:rPr lang="en-US" sz="2400" dirty="0"/>
              <a:t>button to create new groups</a:t>
            </a:r>
          </a:p>
        </p:txBody>
      </p:sp>
      <p:pic>
        <p:nvPicPr>
          <p:cNvPr id="7" name="Picture 6">
            <a:extLst>
              <a:ext uri="{FF2B5EF4-FFF2-40B4-BE49-F238E27FC236}">
                <a16:creationId xmlns:a16="http://schemas.microsoft.com/office/drawing/2014/main" id="{0E484F3A-21B2-4C52-B05A-2ABE402CED6D}"/>
              </a:ext>
            </a:extLst>
          </p:cNvPr>
          <p:cNvPicPr>
            <a:picLocks noChangeAspect="1"/>
          </p:cNvPicPr>
          <p:nvPr/>
        </p:nvPicPr>
        <p:blipFill>
          <a:blip r:embed="rId3"/>
          <a:stretch>
            <a:fillRect/>
          </a:stretch>
        </p:blipFill>
        <p:spPr>
          <a:xfrm>
            <a:off x="596375" y="2314365"/>
            <a:ext cx="4347510" cy="4379091"/>
          </a:xfrm>
          <a:prstGeom prst="rect">
            <a:avLst/>
          </a:prstGeom>
          <a:ln>
            <a:solidFill>
              <a:schemeClr val="accent1"/>
            </a:solidFill>
          </a:ln>
        </p:spPr>
      </p:pic>
    </p:spTree>
    <p:extLst>
      <p:ext uri="{BB962C8B-B14F-4D97-AF65-F5344CB8AC3E}">
        <p14:creationId xmlns:p14="http://schemas.microsoft.com/office/powerpoint/2010/main" val="145010353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A16983E-274F-4A13-AD65-AC3E76F7478E}"/>
              </a:ext>
            </a:extLst>
          </p:cNvPr>
          <p:cNvPicPr>
            <a:picLocks noGrp="1" noChangeAspect="1"/>
          </p:cNvPicPr>
          <p:nvPr>
            <p:ph idx="1"/>
          </p:nvPr>
        </p:nvPicPr>
        <p:blipFill>
          <a:blip r:embed="rId2"/>
          <a:stretch>
            <a:fillRect/>
          </a:stretch>
        </p:blipFill>
        <p:spPr>
          <a:xfrm>
            <a:off x="1831426" y="156429"/>
            <a:ext cx="8941677" cy="1355002"/>
          </a:xfrm>
          <a:prstGeom prst="rect">
            <a:avLst/>
          </a:prstGeom>
        </p:spPr>
      </p:pic>
      <p:sp>
        <p:nvSpPr>
          <p:cNvPr id="4" name="Slide Number Placeholder 3">
            <a:extLst>
              <a:ext uri="{FF2B5EF4-FFF2-40B4-BE49-F238E27FC236}">
                <a16:creationId xmlns:a16="http://schemas.microsoft.com/office/drawing/2014/main" id="{C3700463-F775-4ED8-96C1-9501F0A095E9}"/>
              </a:ext>
            </a:extLst>
          </p:cNvPr>
          <p:cNvSpPr>
            <a:spLocks noGrp="1"/>
          </p:cNvSpPr>
          <p:nvPr>
            <p:ph type="sldNum" sz="quarter" idx="12"/>
          </p:nvPr>
        </p:nvSpPr>
        <p:spPr/>
        <p:txBody>
          <a:bodyPr/>
          <a:lstStyle/>
          <a:p>
            <a:fld id="{3F264B8E-D8B2-483A-9B90-F4BCED666257}" type="slidenum">
              <a:rPr lang="en-US" smtClean="0"/>
              <a:t>52</a:t>
            </a:fld>
            <a:endParaRPr lang="en-US"/>
          </a:p>
        </p:txBody>
      </p:sp>
      <p:pic>
        <p:nvPicPr>
          <p:cNvPr id="6" name="Picture 5">
            <a:extLst>
              <a:ext uri="{FF2B5EF4-FFF2-40B4-BE49-F238E27FC236}">
                <a16:creationId xmlns:a16="http://schemas.microsoft.com/office/drawing/2014/main" id="{707086AB-E944-4A0A-AE33-6A31A25E4038}"/>
              </a:ext>
            </a:extLst>
          </p:cNvPr>
          <p:cNvPicPr>
            <a:picLocks noChangeAspect="1"/>
          </p:cNvPicPr>
          <p:nvPr/>
        </p:nvPicPr>
        <p:blipFill>
          <a:blip r:embed="rId3"/>
          <a:stretch>
            <a:fillRect/>
          </a:stretch>
        </p:blipFill>
        <p:spPr>
          <a:xfrm>
            <a:off x="2046802" y="3251501"/>
            <a:ext cx="4472802" cy="2793453"/>
          </a:xfrm>
          <a:prstGeom prst="rect">
            <a:avLst/>
          </a:prstGeom>
          <a:ln>
            <a:solidFill>
              <a:schemeClr val="accent1"/>
            </a:solidFill>
          </a:ln>
        </p:spPr>
      </p:pic>
      <p:pic>
        <p:nvPicPr>
          <p:cNvPr id="7" name="Picture 6">
            <a:extLst>
              <a:ext uri="{FF2B5EF4-FFF2-40B4-BE49-F238E27FC236}">
                <a16:creationId xmlns:a16="http://schemas.microsoft.com/office/drawing/2014/main" id="{223A99DA-8E87-4082-8FAC-FAE2BE0B2456}"/>
              </a:ext>
            </a:extLst>
          </p:cNvPr>
          <p:cNvPicPr>
            <a:picLocks noChangeAspect="1"/>
          </p:cNvPicPr>
          <p:nvPr/>
        </p:nvPicPr>
        <p:blipFill>
          <a:blip r:embed="rId4"/>
          <a:stretch>
            <a:fillRect/>
          </a:stretch>
        </p:blipFill>
        <p:spPr>
          <a:xfrm>
            <a:off x="1175812" y="1339702"/>
            <a:ext cx="5760928" cy="1809892"/>
          </a:xfrm>
          <a:prstGeom prst="rect">
            <a:avLst/>
          </a:prstGeom>
          <a:ln>
            <a:solidFill>
              <a:schemeClr val="accent1"/>
            </a:solidFill>
          </a:ln>
        </p:spPr>
      </p:pic>
      <p:pic>
        <p:nvPicPr>
          <p:cNvPr id="8" name="Picture 7">
            <a:extLst>
              <a:ext uri="{FF2B5EF4-FFF2-40B4-BE49-F238E27FC236}">
                <a16:creationId xmlns:a16="http://schemas.microsoft.com/office/drawing/2014/main" id="{B4CC2668-B122-4F1F-A125-7EE91786023C}"/>
              </a:ext>
            </a:extLst>
          </p:cNvPr>
          <p:cNvPicPr>
            <a:picLocks noChangeAspect="1"/>
          </p:cNvPicPr>
          <p:nvPr/>
        </p:nvPicPr>
        <p:blipFill>
          <a:blip r:embed="rId5"/>
          <a:stretch>
            <a:fillRect/>
          </a:stretch>
        </p:blipFill>
        <p:spPr>
          <a:xfrm>
            <a:off x="7110677" y="1613338"/>
            <a:ext cx="4995794" cy="5150069"/>
          </a:xfrm>
          <a:prstGeom prst="rect">
            <a:avLst/>
          </a:prstGeom>
          <a:ln>
            <a:solidFill>
              <a:schemeClr val="accent1"/>
            </a:solidFill>
          </a:ln>
        </p:spPr>
      </p:pic>
      <p:cxnSp>
        <p:nvCxnSpPr>
          <p:cNvPr id="10" name="Straight Arrow Connector 9">
            <a:extLst>
              <a:ext uri="{FF2B5EF4-FFF2-40B4-BE49-F238E27FC236}">
                <a16:creationId xmlns:a16="http://schemas.microsoft.com/office/drawing/2014/main" id="{A19C7931-1109-4999-B477-A68B7C2E72FC}"/>
              </a:ext>
            </a:extLst>
          </p:cNvPr>
          <p:cNvCxnSpPr>
            <a:cxnSpLocks/>
          </p:cNvCxnSpPr>
          <p:nvPr/>
        </p:nvCxnSpPr>
        <p:spPr>
          <a:xfrm>
            <a:off x="6225795" y="738963"/>
            <a:ext cx="0" cy="600739"/>
          </a:xfrm>
          <a:prstGeom prst="straightConnector1">
            <a:avLst/>
          </a:prstGeom>
          <a:ln w="31750">
            <a:solidFill>
              <a:srgbClr val="FF0000"/>
            </a:solidFill>
            <a:prstDash val="dash"/>
            <a:tailEnd type="triangle" w="lg" len="lg"/>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F12021EF-AF13-4613-A922-2C63FF34D6C7}"/>
              </a:ext>
            </a:extLst>
          </p:cNvPr>
          <p:cNvCxnSpPr/>
          <p:nvPr/>
        </p:nvCxnSpPr>
        <p:spPr>
          <a:xfrm>
            <a:off x="11364432" y="494414"/>
            <a:ext cx="0" cy="1118924"/>
          </a:xfrm>
          <a:prstGeom prst="straightConnector1">
            <a:avLst/>
          </a:prstGeom>
          <a:ln w="31750">
            <a:solidFill>
              <a:srgbClr val="FF0000"/>
            </a:solidFill>
            <a:prstDash val="dash"/>
            <a:tailEnd type="triangle" w="lg" len="lg"/>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462A790-4988-4458-A713-1ED6DE8ACA01}"/>
              </a:ext>
            </a:extLst>
          </p:cNvPr>
          <p:cNvCxnSpPr/>
          <p:nvPr/>
        </p:nvCxnSpPr>
        <p:spPr>
          <a:xfrm>
            <a:off x="9608574" y="505047"/>
            <a:ext cx="1784212" cy="0"/>
          </a:xfrm>
          <a:prstGeom prst="line">
            <a:avLst/>
          </a:prstGeom>
          <a:ln w="3175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6D2AC847-2EFC-4AA7-8379-C74C29208856}"/>
              </a:ext>
            </a:extLst>
          </p:cNvPr>
          <p:cNvCxnSpPr/>
          <p:nvPr/>
        </p:nvCxnSpPr>
        <p:spPr>
          <a:xfrm>
            <a:off x="345844" y="487327"/>
            <a:ext cx="1784212" cy="0"/>
          </a:xfrm>
          <a:prstGeom prst="line">
            <a:avLst/>
          </a:prstGeom>
          <a:ln w="3175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56C5FA68-89BF-4D8E-8971-9AB5F8BA7447}"/>
              </a:ext>
            </a:extLst>
          </p:cNvPr>
          <p:cNvCxnSpPr>
            <a:cxnSpLocks/>
          </p:cNvCxnSpPr>
          <p:nvPr/>
        </p:nvCxnSpPr>
        <p:spPr>
          <a:xfrm>
            <a:off x="345844" y="487327"/>
            <a:ext cx="47561" cy="3919868"/>
          </a:xfrm>
          <a:prstGeom prst="line">
            <a:avLst/>
          </a:prstGeom>
          <a:ln w="3175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69AE1460-7C57-49EF-A6E9-6AF38DA259B6}"/>
              </a:ext>
            </a:extLst>
          </p:cNvPr>
          <p:cNvCxnSpPr>
            <a:cxnSpLocks/>
          </p:cNvCxnSpPr>
          <p:nvPr/>
        </p:nvCxnSpPr>
        <p:spPr>
          <a:xfrm>
            <a:off x="397381" y="4407195"/>
            <a:ext cx="1649421" cy="0"/>
          </a:xfrm>
          <a:prstGeom prst="straightConnector1">
            <a:avLst/>
          </a:prstGeom>
          <a:ln w="31750">
            <a:solidFill>
              <a:srgbClr val="FF0000"/>
            </a:solidFill>
            <a:prstDash val="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7980595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F949F93-06A3-4924-8F62-4BB1C0955612}"/>
              </a:ext>
            </a:extLst>
          </p:cNvPr>
          <p:cNvPicPr>
            <a:picLocks noGrp="1" noChangeAspect="1"/>
          </p:cNvPicPr>
          <p:nvPr>
            <p:ph idx="1"/>
          </p:nvPr>
        </p:nvPicPr>
        <p:blipFill>
          <a:blip r:embed="rId2"/>
          <a:stretch>
            <a:fillRect/>
          </a:stretch>
        </p:blipFill>
        <p:spPr>
          <a:xfrm>
            <a:off x="405848" y="1641794"/>
            <a:ext cx="4943450" cy="4351338"/>
          </a:xfrm>
          <a:prstGeom prst="rect">
            <a:avLst/>
          </a:prstGeom>
        </p:spPr>
      </p:pic>
      <p:sp>
        <p:nvSpPr>
          <p:cNvPr id="4" name="Slide Number Placeholder 3">
            <a:extLst>
              <a:ext uri="{FF2B5EF4-FFF2-40B4-BE49-F238E27FC236}">
                <a16:creationId xmlns:a16="http://schemas.microsoft.com/office/drawing/2014/main" id="{1506C5C7-9119-483D-838A-AC8E7C44CDFD}"/>
              </a:ext>
            </a:extLst>
          </p:cNvPr>
          <p:cNvSpPr>
            <a:spLocks noGrp="1"/>
          </p:cNvSpPr>
          <p:nvPr>
            <p:ph type="sldNum" sz="quarter" idx="12"/>
          </p:nvPr>
        </p:nvSpPr>
        <p:spPr/>
        <p:txBody>
          <a:bodyPr/>
          <a:lstStyle/>
          <a:p>
            <a:fld id="{3F264B8E-D8B2-483A-9B90-F4BCED666257}" type="slidenum">
              <a:rPr lang="en-US" smtClean="0"/>
              <a:t>53</a:t>
            </a:fld>
            <a:endParaRPr lang="en-US"/>
          </a:p>
        </p:txBody>
      </p:sp>
      <p:pic>
        <p:nvPicPr>
          <p:cNvPr id="6" name="Picture 5">
            <a:extLst>
              <a:ext uri="{FF2B5EF4-FFF2-40B4-BE49-F238E27FC236}">
                <a16:creationId xmlns:a16="http://schemas.microsoft.com/office/drawing/2014/main" id="{59CB0E40-FDD1-4B8D-9B68-608DE1266551}"/>
              </a:ext>
            </a:extLst>
          </p:cNvPr>
          <p:cNvPicPr>
            <a:picLocks noChangeAspect="1"/>
          </p:cNvPicPr>
          <p:nvPr/>
        </p:nvPicPr>
        <p:blipFill>
          <a:blip r:embed="rId3"/>
          <a:stretch>
            <a:fillRect/>
          </a:stretch>
        </p:blipFill>
        <p:spPr>
          <a:xfrm>
            <a:off x="405848" y="365125"/>
            <a:ext cx="5382435" cy="1186857"/>
          </a:xfrm>
          <a:prstGeom prst="rect">
            <a:avLst/>
          </a:prstGeom>
        </p:spPr>
      </p:pic>
      <p:sp>
        <p:nvSpPr>
          <p:cNvPr id="7" name="Rectangle 6">
            <a:extLst>
              <a:ext uri="{FF2B5EF4-FFF2-40B4-BE49-F238E27FC236}">
                <a16:creationId xmlns:a16="http://schemas.microsoft.com/office/drawing/2014/main" id="{640F24A1-972E-415A-99D9-592E53A2230D}"/>
              </a:ext>
            </a:extLst>
          </p:cNvPr>
          <p:cNvSpPr/>
          <p:nvPr/>
        </p:nvSpPr>
        <p:spPr>
          <a:xfrm>
            <a:off x="7584248" y="1251558"/>
            <a:ext cx="4025109" cy="3970318"/>
          </a:xfrm>
          <a:prstGeom prst="rect">
            <a:avLst/>
          </a:prstGeom>
          <a:ln>
            <a:solidFill>
              <a:schemeClr val="accent1"/>
            </a:solidFill>
          </a:ln>
        </p:spPr>
        <p:txBody>
          <a:bodyPr wrap="square">
            <a:spAutoFit/>
          </a:bodyPr>
          <a:lstStyle/>
          <a:p>
            <a:r>
              <a:rPr lang="en-US" dirty="0"/>
              <a:t>[{"id":"23f0ef11.c7ba2","type":"ui_gauge","z":"884eab00.fbd418","name":"","group":"45068169.712ab","order":0,"width":0,"height":0,"gtype":"gage","title":"Gauge","label":"units","format":"{{value}}","min":0,"max":"100","colors":["#00b500","#e6e600","#ca3838"],"seg1":"33","seg2":"66","x":430,"y":160,"wires":[]},{"id":"45068169.712ab","type":"ui_group","name":"Group 1","tab":"d78345f0.b44d78","order":1,"disp":true,"width":6},{"id":"d78345f0.b44d78","type":"ui_tab","name":"Tab 1","icon":"dashboard","order":1}]</a:t>
            </a:r>
          </a:p>
        </p:txBody>
      </p:sp>
    </p:spTree>
    <p:extLst>
      <p:ext uri="{BB962C8B-B14F-4D97-AF65-F5344CB8AC3E}">
        <p14:creationId xmlns:p14="http://schemas.microsoft.com/office/powerpoint/2010/main" val="406146070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391DFF-A468-427C-99B4-C7592E0EFCB0}"/>
              </a:ext>
            </a:extLst>
          </p:cNvPr>
          <p:cNvSpPr>
            <a:spLocks noGrp="1"/>
          </p:cNvSpPr>
          <p:nvPr>
            <p:ph type="title"/>
          </p:nvPr>
        </p:nvSpPr>
        <p:spPr>
          <a:xfrm>
            <a:off x="838200" y="365126"/>
            <a:ext cx="10515600" cy="798784"/>
          </a:xfrm>
        </p:spPr>
        <p:txBody>
          <a:bodyPr/>
          <a:lstStyle/>
          <a:p>
            <a:r>
              <a:rPr lang="en-US" dirty="0"/>
              <a:t>Adding a “Chart” to the UI</a:t>
            </a:r>
          </a:p>
        </p:txBody>
      </p:sp>
      <p:pic>
        <p:nvPicPr>
          <p:cNvPr id="5" name="Content Placeholder 4">
            <a:extLst>
              <a:ext uri="{FF2B5EF4-FFF2-40B4-BE49-F238E27FC236}">
                <a16:creationId xmlns:a16="http://schemas.microsoft.com/office/drawing/2014/main" id="{4CA66DD8-B030-410B-8BA0-8D563CE2315E}"/>
              </a:ext>
            </a:extLst>
          </p:cNvPr>
          <p:cNvPicPr>
            <a:picLocks noGrp="1" noChangeAspect="1"/>
          </p:cNvPicPr>
          <p:nvPr>
            <p:ph idx="1"/>
          </p:nvPr>
        </p:nvPicPr>
        <p:blipFill>
          <a:blip r:embed="rId2"/>
          <a:stretch>
            <a:fillRect/>
          </a:stretch>
        </p:blipFill>
        <p:spPr>
          <a:xfrm>
            <a:off x="620923" y="1467329"/>
            <a:ext cx="6359953" cy="1366212"/>
          </a:xfrm>
          <a:prstGeom prst="rect">
            <a:avLst/>
          </a:prstGeom>
          <a:ln>
            <a:solidFill>
              <a:schemeClr val="accent1"/>
            </a:solidFill>
          </a:ln>
        </p:spPr>
      </p:pic>
      <p:sp>
        <p:nvSpPr>
          <p:cNvPr id="4" name="Slide Number Placeholder 3">
            <a:extLst>
              <a:ext uri="{FF2B5EF4-FFF2-40B4-BE49-F238E27FC236}">
                <a16:creationId xmlns:a16="http://schemas.microsoft.com/office/drawing/2014/main" id="{15DDF2C2-DBDF-4459-A9F7-66B2B1DAC3E4}"/>
              </a:ext>
            </a:extLst>
          </p:cNvPr>
          <p:cNvSpPr>
            <a:spLocks noGrp="1"/>
          </p:cNvSpPr>
          <p:nvPr>
            <p:ph type="sldNum" sz="quarter" idx="12"/>
          </p:nvPr>
        </p:nvSpPr>
        <p:spPr/>
        <p:txBody>
          <a:bodyPr/>
          <a:lstStyle/>
          <a:p>
            <a:fld id="{3F264B8E-D8B2-483A-9B90-F4BCED666257}" type="slidenum">
              <a:rPr lang="en-US" smtClean="0"/>
              <a:t>54</a:t>
            </a:fld>
            <a:endParaRPr lang="en-US"/>
          </a:p>
        </p:txBody>
      </p:sp>
      <p:pic>
        <p:nvPicPr>
          <p:cNvPr id="6" name="Picture 5">
            <a:extLst>
              <a:ext uri="{FF2B5EF4-FFF2-40B4-BE49-F238E27FC236}">
                <a16:creationId xmlns:a16="http://schemas.microsoft.com/office/drawing/2014/main" id="{18FC025E-AB51-4E70-945E-7F6744CF3A5F}"/>
              </a:ext>
            </a:extLst>
          </p:cNvPr>
          <p:cNvPicPr>
            <a:picLocks noChangeAspect="1"/>
          </p:cNvPicPr>
          <p:nvPr/>
        </p:nvPicPr>
        <p:blipFill>
          <a:blip r:embed="rId3"/>
          <a:stretch>
            <a:fillRect/>
          </a:stretch>
        </p:blipFill>
        <p:spPr>
          <a:xfrm>
            <a:off x="7310825" y="1453054"/>
            <a:ext cx="4916033" cy="5268421"/>
          </a:xfrm>
          <a:prstGeom prst="rect">
            <a:avLst/>
          </a:prstGeom>
          <a:ln>
            <a:solidFill>
              <a:schemeClr val="accent1"/>
            </a:solidFill>
          </a:ln>
        </p:spPr>
      </p:pic>
      <p:cxnSp>
        <p:nvCxnSpPr>
          <p:cNvPr id="8" name="Straight Arrow Connector 7">
            <a:extLst>
              <a:ext uri="{FF2B5EF4-FFF2-40B4-BE49-F238E27FC236}">
                <a16:creationId xmlns:a16="http://schemas.microsoft.com/office/drawing/2014/main" id="{28989A37-2AF3-4B77-8E28-2F8348143088}"/>
              </a:ext>
            </a:extLst>
          </p:cNvPr>
          <p:cNvCxnSpPr/>
          <p:nvPr/>
        </p:nvCxnSpPr>
        <p:spPr>
          <a:xfrm>
            <a:off x="6024540" y="2150435"/>
            <a:ext cx="1286285" cy="0"/>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F048292D-BBC6-431F-A1E6-FECDBBE850C3}"/>
              </a:ext>
            </a:extLst>
          </p:cNvPr>
          <p:cNvPicPr>
            <a:picLocks noChangeAspect="1"/>
          </p:cNvPicPr>
          <p:nvPr/>
        </p:nvPicPr>
        <p:blipFill>
          <a:blip r:embed="rId4"/>
          <a:stretch>
            <a:fillRect/>
          </a:stretch>
        </p:blipFill>
        <p:spPr>
          <a:xfrm>
            <a:off x="838200" y="3798119"/>
            <a:ext cx="3686813" cy="2808781"/>
          </a:xfrm>
          <a:prstGeom prst="rect">
            <a:avLst/>
          </a:prstGeom>
        </p:spPr>
      </p:pic>
      <p:pic>
        <p:nvPicPr>
          <p:cNvPr id="10" name="Picture 9">
            <a:extLst>
              <a:ext uri="{FF2B5EF4-FFF2-40B4-BE49-F238E27FC236}">
                <a16:creationId xmlns:a16="http://schemas.microsoft.com/office/drawing/2014/main" id="{148ED3FF-8BB5-49EB-9F97-02E7C9C162E0}"/>
              </a:ext>
            </a:extLst>
          </p:cNvPr>
          <p:cNvPicPr>
            <a:picLocks noChangeAspect="1"/>
          </p:cNvPicPr>
          <p:nvPr/>
        </p:nvPicPr>
        <p:blipFill>
          <a:blip r:embed="rId5"/>
          <a:stretch>
            <a:fillRect/>
          </a:stretch>
        </p:blipFill>
        <p:spPr>
          <a:xfrm>
            <a:off x="881960" y="3225776"/>
            <a:ext cx="1148219" cy="572343"/>
          </a:xfrm>
          <a:prstGeom prst="rect">
            <a:avLst/>
          </a:prstGeom>
        </p:spPr>
      </p:pic>
      <p:sp>
        <p:nvSpPr>
          <p:cNvPr id="11" name="Rectangle 10">
            <a:extLst>
              <a:ext uri="{FF2B5EF4-FFF2-40B4-BE49-F238E27FC236}">
                <a16:creationId xmlns:a16="http://schemas.microsoft.com/office/drawing/2014/main" id="{5B19377A-05F9-4A43-AFFF-AA129F062C67}"/>
              </a:ext>
            </a:extLst>
          </p:cNvPr>
          <p:cNvSpPr/>
          <p:nvPr/>
        </p:nvSpPr>
        <p:spPr>
          <a:xfrm>
            <a:off x="619453" y="3136961"/>
            <a:ext cx="6361423" cy="358451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323694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FD0070-4281-4EC0-A1B8-10E9DB80C95A}"/>
              </a:ext>
            </a:extLst>
          </p:cNvPr>
          <p:cNvSpPr>
            <a:spLocks noGrp="1"/>
          </p:cNvSpPr>
          <p:nvPr>
            <p:ph type="title"/>
          </p:nvPr>
        </p:nvSpPr>
        <p:spPr/>
        <p:txBody>
          <a:bodyPr/>
          <a:lstStyle/>
          <a:p>
            <a:r>
              <a:rPr lang="en-US" dirty="0"/>
              <a:t>Monitoring the “Mood of the Country”</a:t>
            </a:r>
          </a:p>
        </p:txBody>
      </p:sp>
      <p:pic>
        <p:nvPicPr>
          <p:cNvPr id="5" name="Content Placeholder 4">
            <a:extLst>
              <a:ext uri="{FF2B5EF4-FFF2-40B4-BE49-F238E27FC236}">
                <a16:creationId xmlns:a16="http://schemas.microsoft.com/office/drawing/2014/main" id="{71A6F8B6-DB95-42EC-8A5C-AC21D891BF2B}"/>
              </a:ext>
            </a:extLst>
          </p:cNvPr>
          <p:cNvPicPr>
            <a:picLocks noGrp="1" noChangeAspect="1"/>
          </p:cNvPicPr>
          <p:nvPr>
            <p:ph idx="1"/>
          </p:nvPr>
        </p:nvPicPr>
        <p:blipFill>
          <a:blip r:embed="rId2"/>
          <a:stretch>
            <a:fillRect/>
          </a:stretch>
        </p:blipFill>
        <p:spPr>
          <a:xfrm>
            <a:off x="838200" y="2453981"/>
            <a:ext cx="10515600" cy="3094625"/>
          </a:xfrm>
          <a:prstGeom prst="rect">
            <a:avLst/>
          </a:prstGeom>
        </p:spPr>
      </p:pic>
      <p:sp>
        <p:nvSpPr>
          <p:cNvPr id="4" name="Slide Number Placeholder 3">
            <a:extLst>
              <a:ext uri="{FF2B5EF4-FFF2-40B4-BE49-F238E27FC236}">
                <a16:creationId xmlns:a16="http://schemas.microsoft.com/office/drawing/2014/main" id="{3565709A-FB2C-4E58-8A5D-A2440D764F25}"/>
              </a:ext>
            </a:extLst>
          </p:cNvPr>
          <p:cNvSpPr>
            <a:spLocks noGrp="1"/>
          </p:cNvSpPr>
          <p:nvPr>
            <p:ph type="sldNum" sz="quarter" idx="12"/>
          </p:nvPr>
        </p:nvSpPr>
        <p:spPr/>
        <p:txBody>
          <a:bodyPr/>
          <a:lstStyle/>
          <a:p>
            <a:fld id="{3F264B8E-D8B2-483A-9B90-F4BCED666257}" type="slidenum">
              <a:rPr lang="en-US" smtClean="0"/>
              <a:t>55</a:t>
            </a:fld>
            <a:endParaRPr lang="en-US"/>
          </a:p>
        </p:txBody>
      </p:sp>
    </p:spTree>
    <p:extLst>
      <p:ext uri="{BB962C8B-B14F-4D97-AF65-F5344CB8AC3E}">
        <p14:creationId xmlns:p14="http://schemas.microsoft.com/office/powerpoint/2010/main" val="137952525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1D2E7B2A-5CBE-484B-BA1E-E579881DE955}"/>
              </a:ext>
            </a:extLst>
          </p:cNvPr>
          <p:cNvPicPr>
            <a:picLocks noGrp="1" noChangeAspect="1"/>
          </p:cNvPicPr>
          <p:nvPr>
            <p:ph idx="1"/>
          </p:nvPr>
        </p:nvPicPr>
        <p:blipFill>
          <a:blip r:embed="rId2"/>
          <a:stretch>
            <a:fillRect/>
          </a:stretch>
        </p:blipFill>
        <p:spPr>
          <a:xfrm>
            <a:off x="720199" y="173421"/>
            <a:ext cx="10006437" cy="6411310"/>
          </a:xfrm>
          <a:prstGeom prst="rect">
            <a:avLst/>
          </a:prstGeom>
        </p:spPr>
      </p:pic>
      <p:sp>
        <p:nvSpPr>
          <p:cNvPr id="4" name="Slide Number Placeholder 3">
            <a:extLst>
              <a:ext uri="{FF2B5EF4-FFF2-40B4-BE49-F238E27FC236}">
                <a16:creationId xmlns:a16="http://schemas.microsoft.com/office/drawing/2014/main" id="{77CA9B0D-F390-40D5-9932-DCEF11D2B326}"/>
              </a:ext>
            </a:extLst>
          </p:cNvPr>
          <p:cNvSpPr>
            <a:spLocks noGrp="1"/>
          </p:cNvSpPr>
          <p:nvPr>
            <p:ph type="sldNum" sz="quarter" idx="12"/>
          </p:nvPr>
        </p:nvSpPr>
        <p:spPr/>
        <p:txBody>
          <a:bodyPr/>
          <a:lstStyle/>
          <a:p>
            <a:fld id="{3F264B8E-D8B2-483A-9B90-F4BCED666257}" type="slidenum">
              <a:rPr lang="en-US" smtClean="0"/>
              <a:t>56</a:t>
            </a:fld>
            <a:endParaRPr lang="en-US"/>
          </a:p>
        </p:txBody>
      </p:sp>
    </p:spTree>
    <p:extLst>
      <p:ext uri="{BB962C8B-B14F-4D97-AF65-F5344CB8AC3E}">
        <p14:creationId xmlns:p14="http://schemas.microsoft.com/office/powerpoint/2010/main" val="177319079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2D8B2-148A-403C-9A89-5FD3568469F9}"/>
              </a:ext>
            </a:extLst>
          </p:cNvPr>
          <p:cNvSpPr>
            <a:spLocks noGrp="1"/>
          </p:cNvSpPr>
          <p:nvPr>
            <p:ph type="title"/>
          </p:nvPr>
        </p:nvSpPr>
        <p:spPr/>
        <p:txBody>
          <a:bodyPr/>
          <a:lstStyle/>
          <a:p>
            <a:r>
              <a:rPr lang="en-US" dirty="0"/>
              <a:t>The Layout</a:t>
            </a:r>
          </a:p>
        </p:txBody>
      </p:sp>
      <p:pic>
        <p:nvPicPr>
          <p:cNvPr id="5" name="Content Placeholder 4">
            <a:extLst>
              <a:ext uri="{FF2B5EF4-FFF2-40B4-BE49-F238E27FC236}">
                <a16:creationId xmlns:a16="http://schemas.microsoft.com/office/drawing/2014/main" id="{ABF06E3B-D0C3-418C-8E12-F1385B022378}"/>
              </a:ext>
            </a:extLst>
          </p:cNvPr>
          <p:cNvPicPr>
            <a:picLocks noGrp="1" noChangeAspect="1"/>
          </p:cNvPicPr>
          <p:nvPr>
            <p:ph idx="1"/>
          </p:nvPr>
        </p:nvPicPr>
        <p:blipFill>
          <a:blip r:embed="rId2"/>
          <a:stretch>
            <a:fillRect/>
          </a:stretch>
        </p:blipFill>
        <p:spPr>
          <a:xfrm>
            <a:off x="5285145" y="333692"/>
            <a:ext cx="5722605" cy="6313896"/>
          </a:xfrm>
          <a:prstGeom prst="rect">
            <a:avLst/>
          </a:prstGeom>
          <a:ln>
            <a:solidFill>
              <a:schemeClr val="accent1"/>
            </a:solidFill>
          </a:ln>
        </p:spPr>
      </p:pic>
      <p:sp>
        <p:nvSpPr>
          <p:cNvPr id="4" name="Slide Number Placeholder 3">
            <a:extLst>
              <a:ext uri="{FF2B5EF4-FFF2-40B4-BE49-F238E27FC236}">
                <a16:creationId xmlns:a16="http://schemas.microsoft.com/office/drawing/2014/main" id="{628506C3-721B-4C39-82BF-4EBA3C167C18}"/>
              </a:ext>
            </a:extLst>
          </p:cNvPr>
          <p:cNvSpPr>
            <a:spLocks noGrp="1"/>
          </p:cNvSpPr>
          <p:nvPr>
            <p:ph type="sldNum" sz="quarter" idx="12"/>
          </p:nvPr>
        </p:nvSpPr>
        <p:spPr/>
        <p:txBody>
          <a:bodyPr/>
          <a:lstStyle/>
          <a:p>
            <a:fld id="{3F264B8E-D8B2-483A-9B90-F4BCED666257}" type="slidenum">
              <a:rPr lang="en-US" smtClean="0"/>
              <a:t>57</a:t>
            </a:fld>
            <a:endParaRPr lang="en-US"/>
          </a:p>
        </p:txBody>
      </p:sp>
    </p:spTree>
    <p:extLst>
      <p:ext uri="{BB962C8B-B14F-4D97-AF65-F5344CB8AC3E}">
        <p14:creationId xmlns:p14="http://schemas.microsoft.com/office/powerpoint/2010/main" val="421766101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072BF073-78F5-4B54-87F0-E9B0E0718220}"/>
              </a:ext>
            </a:extLst>
          </p:cNvPr>
          <p:cNvPicPr>
            <a:picLocks noGrp="1" noChangeAspect="1"/>
          </p:cNvPicPr>
          <p:nvPr>
            <p:ph idx="1"/>
          </p:nvPr>
        </p:nvPicPr>
        <p:blipFill>
          <a:blip r:embed="rId2"/>
          <a:stretch>
            <a:fillRect/>
          </a:stretch>
        </p:blipFill>
        <p:spPr>
          <a:xfrm>
            <a:off x="775138" y="2680457"/>
            <a:ext cx="10515600" cy="3976487"/>
          </a:xfrm>
          <a:prstGeom prst="rect">
            <a:avLst/>
          </a:prstGeom>
          <a:ln>
            <a:solidFill>
              <a:schemeClr val="accent1"/>
            </a:solidFill>
          </a:ln>
        </p:spPr>
      </p:pic>
      <p:sp>
        <p:nvSpPr>
          <p:cNvPr id="4" name="Slide Number Placeholder 3">
            <a:extLst>
              <a:ext uri="{FF2B5EF4-FFF2-40B4-BE49-F238E27FC236}">
                <a16:creationId xmlns:a16="http://schemas.microsoft.com/office/drawing/2014/main" id="{6A1261D3-C884-40FD-861F-9A4A4642460A}"/>
              </a:ext>
            </a:extLst>
          </p:cNvPr>
          <p:cNvSpPr>
            <a:spLocks noGrp="1"/>
          </p:cNvSpPr>
          <p:nvPr>
            <p:ph type="sldNum" sz="quarter" idx="12"/>
          </p:nvPr>
        </p:nvSpPr>
        <p:spPr/>
        <p:txBody>
          <a:bodyPr/>
          <a:lstStyle/>
          <a:p>
            <a:fld id="{3F264B8E-D8B2-483A-9B90-F4BCED666257}" type="slidenum">
              <a:rPr lang="en-US" smtClean="0"/>
              <a:t>58</a:t>
            </a:fld>
            <a:endParaRPr lang="en-US"/>
          </a:p>
        </p:txBody>
      </p:sp>
      <p:pic>
        <p:nvPicPr>
          <p:cNvPr id="7" name="Picture 6">
            <a:extLst>
              <a:ext uri="{FF2B5EF4-FFF2-40B4-BE49-F238E27FC236}">
                <a16:creationId xmlns:a16="http://schemas.microsoft.com/office/drawing/2014/main" id="{56DF7B8C-807E-4BC8-9D38-72DB4A0C5942}"/>
              </a:ext>
            </a:extLst>
          </p:cNvPr>
          <p:cNvPicPr>
            <a:picLocks noChangeAspect="1"/>
          </p:cNvPicPr>
          <p:nvPr/>
        </p:nvPicPr>
        <p:blipFill>
          <a:blip r:embed="rId3"/>
          <a:stretch>
            <a:fillRect/>
          </a:stretch>
        </p:blipFill>
        <p:spPr>
          <a:xfrm>
            <a:off x="3495675" y="325492"/>
            <a:ext cx="5200650" cy="1771650"/>
          </a:xfrm>
          <a:prstGeom prst="rect">
            <a:avLst/>
          </a:prstGeom>
          <a:ln>
            <a:solidFill>
              <a:schemeClr val="accent1"/>
            </a:solidFill>
          </a:ln>
        </p:spPr>
      </p:pic>
    </p:spTree>
    <p:extLst>
      <p:ext uri="{BB962C8B-B14F-4D97-AF65-F5344CB8AC3E}">
        <p14:creationId xmlns:p14="http://schemas.microsoft.com/office/powerpoint/2010/main" val="410691863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6EE7CF8-AF5B-43AB-B358-25A1C46E7B63}"/>
              </a:ext>
            </a:extLst>
          </p:cNvPr>
          <p:cNvPicPr>
            <a:picLocks noGrp="1" noChangeAspect="1"/>
          </p:cNvPicPr>
          <p:nvPr>
            <p:ph idx="1"/>
          </p:nvPr>
        </p:nvPicPr>
        <p:blipFill>
          <a:blip r:embed="rId2"/>
          <a:stretch>
            <a:fillRect/>
          </a:stretch>
        </p:blipFill>
        <p:spPr>
          <a:xfrm>
            <a:off x="5917324" y="367510"/>
            <a:ext cx="5914482" cy="6077267"/>
          </a:xfrm>
          <a:prstGeom prst="rect">
            <a:avLst/>
          </a:prstGeom>
          <a:ln>
            <a:solidFill>
              <a:schemeClr val="accent1"/>
            </a:solidFill>
          </a:ln>
        </p:spPr>
      </p:pic>
      <p:sp>
        <p:nvSpPr>
          <p:cNvPr id="4" name="Slide Number Placeholder 3">
            <a:extLst>
              <a:ext uri="{FF2B5EF4-FFF2-40B4-BE49-F238E27FC236}">
                <a16:creationId xmlns:a16="http://schemas.microsoft.com/office/drawing/2014/main" id="{5AC8FA7B-80FA-46B8-955A-182E89A485BF}"/>
              </a:ext>
            </a:extLst>
          </p:cNvPr>
          <p:cNvSpPr>
            <a:spLocks noGrp="1"/>
          </p:cNvSpPr>
          <p:nvPr>
            <p:ph type="sldNum" sz="quarter" idx="12"/>
          </p:nvPr>
        </p:nvSpPr>
        <p:spPr/>
        <p:txBody>
          <a:bodyPr/>
          <a:lstStyle/>
          <a:p>
            <a:fld id="{3F264B8E-D8B2-483A-9B90-F4BCED666257}" type="slidenum">
              <a:rPr lang="en-US" smtClean="0"/>
              <a:t>59</a:t>
            </a:fld>
            <a:endParaRPr lang="en-US"/>
          </a:p>
        </p:txBody>
      </p:sp>
      <p:pic>
        <p:nvPicPr>
          <p:cNvPr id="6" name="Picture 5">
            <a:extLst>
              <a:ext uri="{FF2B5EF4-FFF2-40B4-BE49-F238E27FC236}">
                <a16:creationId xmlns:a16="http://schemas.microsoft.com/office/drawing/2014/main" id="{974CB0E9-F6BA-4355-80C5-9191B6D7B779}"/>
              </a:ext>
            </a:extLst>
          </p:cNvPr>
          <p:cNvPicPr>
            <a:picLocks noChangeAspect="1"/>
          </p:cNvPicPr>
          <p:nvPr/>
        </p:nvPicPr>
        <p:blipFill>
          <a:blip r:embed="rId3"/>
          <a:stretch>
            <a:fillRect/>
          </a:stretch>
        </p:blipFill>
        <p:spPr>
          <a:xfrm>
            <a:off x="396877" y="2440412"/>
            <a:ext cx="4978291" cy="1463268"/>
          </a:xfrm>
          <a:prstGeom prst="rect">
            <a:avLst/>
          </a:prstGeom>
          <a:ln>
            <a:solidFill>
              <a:schemeClr val="accent1"/>
            </a:solidFill>
          </a:ln>
        </p:spPr>
      </p:pic>
    </p:spTree>
    <p:extLst>
      <p:ext uri="{BB962C8B-B14F-4D97-AF65-F5344CB8AC3E}">
        <p14:creationId xmlns:p14="http://schemas.microsoft.com/office/powerpoint/2010/main" val="39499236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stretch>
            <a:fillRect/>
          </a:stretch>
        </p:blipFill>
        <p:spPr>
          <a:xfrm>
            <a:off x="155231" y="205409"/>
            <a:ext cx="11698162" cy="6516067"/>
          </a:xfrm>
          <a:prstGeom prst="rect">
            <a:avLst/>
          </a:prstGeom>
          <a:ln>
            <a:solidFill>
              <a:schemeClr val="accent1"/>
            </a:solidFill>
          </a:ln>
        </p:spPr>
      </p:pic>
      <p:sp>
        <p:nvSpPr>
          <p:cNvPr id="4" name="Slide Number Placeholder 3"/>
          <p:cNvSpPr>
            <a:spLocks noGrp="1"/>
          </p:cNvSpPr>
          <p:nvPr>
            <p:ph type="sldNum" sz="quarter" idx="12"/>
          </p:nvPr>
        </p:nvSpPr>
        <p:spPr/>
        <p:txBody>
          <a:bodyPr/>
          <a:lstStyle/>
          <a:p>
            <a:fld id="{3F264B8E-D8B2-483A-9B90-F4BCED666257}" type="slidenum">
              <a:rPr lang="en-US" smtClean="0"/>
              <a:t>6</a:t>
            </a:fld>
            <a:endParaRPr lang="en-US"/>
          </a:p>
        </p:txBody>
      </p:sp>
      <p:sp>
        <p:nvSpPr>
          <p:cNvPr id="3" name="Oval 2"/>
          <p:cNvSpPr/>
          <p:nvPr/>
        </p:nvSpPr>
        <p:spPr>
          <a:xfrm>
            <a:off x="165136" y="1315799"/>
            <a:ext cx="1176390" cy="528309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1399520" y="457721"/>
            <a:ext cx="1005014" cy="50358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8878957" y="517356"/>
            <a:ext cx="848139" cy="44394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10277061" y="537234"/>
            <a:ext cx="848139" cy="44394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10366175" y="86141"/>
            <a:ext cx="848139" cy="44394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flipH="1">
            <a:off x="11476381" y="110373"/>
            <a:ext cx="510209" cy="40698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p:cNvSpPr txBox="1"/>
          <p:nvPr/>
        </p:nvSpPr>
        <p:spPr>
          <a:xfrm>
            <a:off x="6868655" y="1274474"/>
            <a:ext cx="301686" cy="369332"/>
          </a:xfrm>
          <a:prstGeom prst="rect">
            <a:avLst/>
          </a:prstGeom>
          <a:noFill/>
        </p:spPr>
        <p:txBody>
          <a:bodyPr wrap="none" rtlCol="0">
            <a:spAutoFit/>
          </a:bodyPr>
          <a:lstStyle/>
          <a:p>
            <a:r>
              <a:rPr lang="en-US" dirty="0">
                <a:solidFill>
                  <a:srgbClr val="FF0000"/>
                </a:solidFill>
              </a:rPr>
              <a:t>1</a:t>
            </a:r>
          </a:p>
        </p:txBody>
      </p:sp>
      <p:sp>
        <p:nvSpPr>
          <p:cNvPr id="12" name="TextBox 11"/>
          <p:cNvSpPr txBox="1"/>
          <p:nvPr/>
        </p:nvSpPr>
        <p:spPr>
          <a:xfrm>
            <a:off x="2422387" y="611849"/>
            <a:ext cx="301686" cy="369332"/>
          </a:xfrm>
          <a:prstGeom prst="rect">
            <a:avLst/>
          </a:prstGeom>
          <a:noFill/>
        </p:spPr>
        <p:txBody>
          <a:bodyPr wrap="none" rtlCol="0">
            <a:spAutoFit/>
          </a:bodyPr>
          <a:lstStyle/>
          <a:p>
            <a:r>
              <a:rPr lang="en-US" dirty="0">
                <a:solidFill>
                  <a:srgbClr val="FF0000"/>
                </a:solidFill>
              </a:rPr>
              <a:t>2</a:t>
            </a:r>
          </a:p>
        </p:txBody>
      </p:sp>
      <p:sp>
        <p:nvSpPr>
          <p:cNvPr id="13" name="TextBox 12"/>
          <p:cNvSpPr txBox="1"/>
          <p:nvPr/>
        </p:nvSpPr>
        <p:spPr>
          <a:xfrm>
            <a:off x="1341526" y="3637533"/>
            <a:ext cx="301686" cy="369332"/>
          </a:xfrm>
          <a:prstGeom prst="rect">
            <a:avLst/>
          </a:prstGeom>
          <a:noFill/>
        </p:spPr>
        <p:txBody>
          <a:bodyPr wrap="none" rtlCol="0">
            <a:spAutoFit/>
          </a:bodyPr>
          <a:lstStyle/>
          <a:p>
            <a:r>
              <a:rPr lang="en-US" dirty="0">
                <a:solidFill>
                  <a:srgbClr val="FF0000"/>
                </a:solidFill>
              </a:rPr>
              <a:t>3</a:t>
            </a:r>
          </a:p>
        </p:txBody>
      </p:sp>
      <p:sp>
        <p:nvSpPr>
          <p:cNvPr id="14" name="TextBox 13"/>
          <p:cNvSpPr txBox="1"/>
          <p:nvPr/>
        </p:nvSpPr>
        <p:spPr>
          <a:xfrm>
            <a:off x="9831357" y="981181"/>
            <a:ext cx="301686" cy="369332"/>
          </a:xfrm>
          <a:prstGeom prst="rect">
            <a:avLst/>
          </a:prstGeom>
          <a:noFill/>
        </p:spPr>
        <p:txBody>
          <a:bodyPr wrap="none" rtlCol="0">
            <a:spAutoFit/>
          </a:bodyPr>
          <a:lstStyle/>
          <a:p>
            <a:r>
              <a:rPr lang="en-US" dirty="0">
                <a:solidFill>
                  <a:srgbClr val="FF0000"/>
                </a:solidFill>
              </a:rPr>
              <a:t>4</a:t>
            </a:r>
          </a:p>
        </p:txBody>
      </p:sp>
      <p:sp>
        <p:nvSpPr>
          <p:cNvPr id="15" name="TextBox 14"/>
          <p:cNvSpPr txBox="1"/>
          <p:nvPr/>
        </p:nvSpPr>
        <p:spPr>
          <a:xfrm>
            <a:off x="11174695" y="-61218"/>
            <a:ext cx="301686" cy="369332"/>
          </a:xfrm>
          <a:prstGeom prst="rect">
            <a:avLst/>
          </a:prstGeom>
          <a:noFill/>
        </p:spPr>
        <p:txBody>
          <a:bodyPr wrap="none" rtlCol="0">
            <a:spAutoFit/>
          </a:bodyPr>
          <a:lstStyle/>
          <a:p>
            <a:r>
              <a:rPr lang="en-US" dirty="0">
                <a:solidFill>
                  <a:srgbClr val="FF0000"/>
                </a:solidFill>
              </a:rPr>
              <a:t>5</a:t>
            </a:r>
          </a:p>
        </p:txBody>
      </p:sp>
    </p:spTree>
    <p:extLst>
      <p:ext uri="{BB962C8B-B14F-4D97-AF65-F5344CB8AC3E}">
        <p14:creationId xmlns:p14="http://schemas.microsoft.com/office/powerpoint/2010/main" val="302223299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989A33-CAC2-4A80-A608-A9842120188E}"/>
              </a:ext>
            </a:extLst>
          </p:cNvPr>
          <p:cNvSpPr>
            <a:spLocks noGrp="1"/>
          </p:cNvSpPr>
          <p:nvPr>
            <p:ph type="title"/>
          </p:nvPr>
        </p:nvSpPr>
        <p:spPr/>
        <p:txBody>
          <a:bodyPr/>
          <a:lstStyle/>
          <a:p>
            <a:r>
              <a:rPr lang="en-US" dirty="0"/>
              <a:t>Exporting the Code</a:t>
            </a:r>
          </a:p>
        </p:txBody>
      </p:sp>
      <p:sp>
        <p:nvSpPr>
          <p:cNvPr id="3" name="Content Placeholder 2">
            <a:extLst>
              <a:ext uri="{FF2B5EF4-FFF2-40B4-BE49-F238E27FC236}">
                <a16:creationId xmlns:a16="http://schemas.microsoft.com/office/drawing/2014/main" id="{4AF3CC91-399F-4429-9693-0903FE5196DB}"/>
              </a:ext>
            </a:extLst>
          </p:cNvPr>
          <p:cNvSpPr>
            <a:spLocks noGrp="1"/>
          </p:cNvSpPr>
          <p:nvPr>
            <p:ph idx="1"/>
          </p:nvPr>
        </p:nvSpPr>
        <p:spPr/>
        <p:txBody>
          <a:bodyPr>
            <a:normAutofit fontScale="47500" lnSpcReduction="20000"/>
          </a:bodyPr>
          <a:lstStyle/>
          <a:p>
            <a:pPr marL="0" indent="0">
              <a:buNone/>
            </a:pPr>
            <a:r>
              <a:rPr lang="en-US" dirty="0"/>
              <a:t>[{"id":"80de10cb.65672","type":"subflow","name":"Sentiment </a:t>
            </a:r>
            <a:r>
              <a:rPr lang="en-US" dirty="0" err="1"/>
              <a:t>Switch","info":"","in</a:t>
            </a:r>
            <a:r>
              <a:rPr lang="en-US" dirty="0"/>
              <a:t>":[{"x":80,"y":100,"wires":[{"id":"92029e6b.f9726"}]}],"out":[{"x":720,"y":40,"wires":[{"id":"40badb90.faedf4","port":0}]},{"x":720,"y":100,"wires":[{"id":"40badb90.faedf4","port":1}]},{"x":720,"y":160,"wires":[{"id":"40badb90.faedf4","port":2}]}]},{"id":"92029e6b.f9726","type":"sentiment","z":"80de10cb.65672","name":"","x":220,"y":100,"wires":[["53c214c8.17fa3c"]]},{"id":"53c214c8.17fa3c","type":"function","z":"80de10cb.65672","name":"Process","func":"var </a:t>
            </a:r>
            <a:r>
              <a:rPr lang="en-US" dirty="0" err="1"/>
              <a:t>newMsg</a:t>
            </a:r>
            <a:r>
              <a:rPr lang="en-US" dirty="0"/>
              <a:t> = {\n    payload : {\n        tweet : msg.payload,\n        score : </a:t>
            </a:r>
            <a:r>
              <a:rPr lang="en-US" dirty="0" err="1"/>
              <a:t>msg.sentiment.score</a:t>
            </a:r>
            <a:r>
              <a:rPr lang="en-US" dirty="0"/>
              <a:t>\n    }\n};\</a:t>
            </a:r>
            <a:r>
              <a:rPr lang="en-US" dirty="0" err="1"/>
              <a:t>nreturn</a:t>
            </a:r>
            <a:r>
              <a:rPr lang="en-US" dirty="0"/>
              <a:t> newMsg;","outputs":1,"noerr":0,"x":380,"y":100,"wires":[["40badb90.faedf4"]]},{"id":"40badb90.faedf4","type":"switch","z":"80de10cb.65672","name":"","property":"payload.score","propertyType":"msg","rules":[{"t":"lt","v":"0","vt":"num"},{"t":"eq","v":"0","vt":"num"},{"t":"gt","v":"0","vt":"num"}],"checkall":"true","outputs":3,"x":530,"y":100,"wires":[[],[],[]]},{"id":"37a70b38.c650c4","type":"subflow:80de10cb.65672","z":"884eab00.fbd418","name":"","x":340,"y":160,"wires":[["e79c7acc.235838"],["9b047cf0.46c02"],["313d4713.669d38"]]},{"id":"c7efe75a.951628","type":"twitter in","z":"884eab00.fbd418","twitter":"","tags":"Trump","user":"false","name":"Trump","topic":"tweets","inputs":0,"x":170,"y":160,"wires":[["37a70b38.c650c4"]]},{"id":"e92f299e.47b0b8","type":"ui_gauge","z":"884eab00.fbd418","name":"Negative Sentiment","group":"45068169.712ab","order":0,"width":0,"height":0,"gtype":"gage","title":"Negative","label":"units","format":"{{value}}","min":"0","max":"1000","colors":["#00b500","#e6e600","#ca3838"],"seg1":"333","seg2":"666","x":710,"y":80,"wires":[]},{"id":"34fdc35.d461e3c","type":"ui_gauge","z":"884eab00.fbd418","name":"Neutral Sentiment","group":"45068169.712ab","order":0,"width":0,"height":0,"gtype":"gage","title":"Neutral","label":"units","format":"{{value}}","min":0,"max":"1000","colors":["#00b500","#e6e600","#ca3838"],"seg1":"333","seg2":"666","x":710,"y":160,"wires":[]},{"id":"30025dcc.098d02","type":"ui_gauge","z":"884eab00.fbd418","name":"Positive Sentiment","group":"45068169.712ab","order":0,"width":0,"height":0,"gtype":"gage","title":"Positive","label":"units","format":"{{value}}","min":0,"max":"1000","colors":["#00b500","#e6e600","#ca3838"],"seg1":"333","seg2":"666","x":710,"y":240,"wires":[]},{"id":"e79c7acc.235838","type":"function","z":"884eab00.fbd418","name":"Count &lt;0","func":"var </a:t>
            </a:r>
            <a:r>
              <a:rPr lang="en-US" dirty="0" err="1"/>
              <a:t>countNegative</a:t>
            </a:r>
            <a:r>
              <a:rPr lang="en-US" dirty="0"/>
              <a:t> = </a:t>
            </a:r>
            <a:r>
              <a:rPr lang="en-US" dirty="0" err="1"/>
              <a:t>context.get</a:t>
            </a:r>
            <a:r>
              <a:rPr lang="en-US" dirty="0"/>
              <a:t>('</a:t>
            </a:r>
            <a:r>
              <a:rPr lang="en-US" dirty="0" err="1"/>
              <a:t>countNegative</a:t>
            </a:r>
            <a:r>
              <a:rPr lang="en-US" dirty="0"/>
              <a:t>')||0;\</a:t>
            </a:r>
            <a:r>
              <a:rPr lang="en-US" dirty="0" err="1"/>
              <a:t>ncountNegative</a:t>
            </a:r>
            <a:r>
              <a:rPr lang="en-US" dirty="0"/>
              <a:t> = </a:t>
            </a:r>
            <a:r>
              <a:rPr lang="en-US" dirty="0" err="1"/>
              <a:t>countNegative</a:t>
            </a:r>
            <a:r>
              <a:rPr lang="en-US" dirty="0"/>
              <a:t> + 1;\</a:t>
            </a:r>
            <a:r>
              <a:rPr lang="en-US" dirty="0" err="1"/>
              <a:t>ncontext.set</a:t>
            </a:r>
            <a:r>
              <a:rPr lang="en-US" dirty="0"/>
              <a:t>('</a:t>
            </a:r>
            <a:r>
              <a:rPr lang="en-US" dirty="0" err="1"/>
              <a:t>countNegative</a:t>
            </a:r>
            <a:r>
              <a:rPr lang="en-US" dirty="0"/>
              <a:t>',</a:t>
            </a:r>
            <a:r>
              <a:rPr lang="en-US" dirty="0" err="1"/>
              <a:t>countNegative</a:t>
            </a:r>
            <a:r>
              <a:rPr lang="en-US" dirty="0"/>
              <a:t>);\</a:t>
            </a:r>
            <a:r>
              <a:rPr lang="en-US" dirty="0" err="1"/>
              <a:t>nmsg.payload</a:t>
            </a:r>
            <a:r>
              <a:rPr lang="en-US" dirty="0"/>
              <a:t> = </a:t>
            </a:r>
            <a:r>
              <a:rPr lang="en-US" dirty="0" err="1"/>
              <a:t>countNegative</a:t>
            </a:r>
            <a:r>
              <a:rPr lang="en-US" dirty="0"/>
              <a:t>;\</a:t>
            </a:r>
            <a:r>
              <a:rPr lang="en-US" dirty="0" err="1"/>
              <a:t>nreturn</a:t>
            </a:r>
            <a:r>
              <a:rPr lang="en-US" dirty="0"/>
              <a:t> msg;","outputs":1,"noerr":0,"x":520,"y":80,"wires":[["e92f299e.47b0b8"]]},{"id":"9b047cf0.46c02","type":"function","z":"884eab00.fbd418","name":"Count ==0","func":"var </a:t>
            </a:r>
            <a:r>
              <a:rPr lang="en-US" dirty="0" err="1"/>
              <a:t>countNeutral</a:t>
            </a:r>
            <a:r>
              <a:rPr lang="en-US" dirty="0"/>
              <a:t> = </a:t>
            </a:r>
            <a:r>
              <a:rPr lang="en-US" dirty="0" err="1"/>
              <a:t>context.get</a:t>
            </a:r>
            <a:r>
              <a:rPr lang="en-US" dirty="0"/>
              <a:t>('</a:t>
            </a:r>
            <a:r>
              <a:rPr lang="en-US" dirty="0" err="1"/>
              <a:t>countNeutral</a:t>
            </a:r>
            <a:r>
              <a:rPr lang="en-US" dirty="0"/>
              <a:t>')||0;\</a:t>
            </a:r>
            <a:r>
              <a:rPr lang="en-US" dirty="0" err="1"/>
              <a:t>ncountNeutral</a:t>
            </a:r>
            <a:r>
              <a:rPr lang="en-US" dirty="0"/>
              <a:t> = </a:t>
            </a:r>
            <a:r>
              <a:rPr lang="en-US" dirty="0" err="1"/>
              <a:t>countNeutral</a:t>
            </a:r>
            <a:r>
              <a:rPr lang="en-US" dirty="0"/>
              <a:t> + 1;\</a:t>
            </a:r>
            <a:r>
              <a:rPr lang="en-US" dirty="0" err="1"/>
              <a:t>ncontext.set</a:t>
            </a:r>
            <a:r>
              <a:rPr lang="en-US" dirty="0"/>
              <a:t>('</a:t>
            </a:r>
            <a:r>
              <a:rPr lang="en-US" dirty="0" err="1"/>
              <a:t>countNeutral</a:t>
            </a:r>
            <a:r>
              <a:rPr lang="en-US" dirty="0"/>
              <a:t>',</a:t>
            </a:r>
            <a:r>
              <a:rPr lang="en-US" dirty="0" err="1"/>
              <a:t>countNeutral</a:t>
            </a:r>
            <a:r>
              <a:rPr lang="en-US" dirty="0"/>
              <a:t>);\</a:t>
            </a:r>
            <a:r>
              <a:rPr lang="en-US" dirty="0" err="1"/>
              <a:t>nmsg.payload</a:t>
            </a:r>
            <a:r>
              <a:rPr lang="en-US" dirty="0"/>
              <a:t> = </a:t>
            </a:r>
            <a:r>
              <a:rPr lang="en-US" dirty="0" err="1"/>
              <a:t>countNeutral</a:t>
            </a:r>
            <a:r>
              <a:rPr lang="en-US" dirty="0"/>
              <a:t>;\</a:t>
            </a:r>
            <a:r>
              <a:rPr lang="en-US" dirty="0" err="1"/>
              <a:t>nreturn</a:t>
            </a:r>
            <a:r>
              <a:rPr lang="en-US" dirty="0"/>
              <a:t> msg;","outputs":1,"noerr":0,"x":530,"y":160,"wires":[["34fdc35.d461e3c"]]},{"id":"313d4713.669d38","type":"function","z":"884eab00.fbd418","name":"Count &gt;0","func":"var </a:t>
            </a:r>
            <a:r>
              <a:rPr lang="en-US" dirty="0" err="1"/>
              <a:t>countPositive</a:t>
            </a:r>
            <a:r>
              <a:rPr lang="en-US" dirty="0"/>
              <a:t> = </a:t>
            </a:r>
            <a:r>
              <a:rPr lang="en-US" dirty="0" err="1"/>
              <a:t>context.get</a:t>
            </a:r>
            <a:r>
              <a:rPr lang="en-US" dirty="0"/>
              <a:t>('</a:t>
            </a:r>
            <a:r>
              <a:rPr lang="en-US" dirty="0" err="1"/>
              <a:t>countPositive</a:t>
            </a:r>
            <a:r>
              <a:rPr lang="en-US" dirty="0"/>
              <a:t>')||0;\</a:t>
            </a:r>
            <a:r>
              <a:rPr lang="en-US" dirty="0" err="1"/>
              <a:t>ncountPositive</a:t>
            </a:r>
            <a:r>
              <a:rPr lang="en-US" dirty="0"/>
              <a:t> = </a:t>
            </a:r>
            <a:r>
              <a:rPr lang="en-US" dirty="0" err="1"/>
              <a:t>countPositive</a:t>
            </a:r>
            <a:r>
              <a:rPr lang="en-US" dirty="0"/>
              <a:t> + 1;\</a:t>
            </a:r>
            <a:r>
              <a:rPr lang="en-US" dirty="0" err="1"/>
              <a:t>ncontext.set</a:t>
            </a:r>
            <a:r>
              <a:rPr lang="en-US" dirty="0"/>
              <a:t>('</a:t>
            </a:r>
            <a:r>
              <a:rPr lang="en-US" dirty="0" err="1"/>
              <a:t>countPositive</a:t>
            </a:r>
            <a:r>
              <a:rPr lang="en-US" dirty="0"/>
              <a:t>',</a:t>
            </a:r>
            <a:r>
              <a:rPr lang="en-US" dirty="0" err="1"/>
              <a:t>countPositive</a:t>
            </a:r>
            <a:r>
              <a:rPr lang="en-US" dirty="0"/>
              <a:t>);\</a:t>
            </a:r>
            <a:r>
              <a:rPr lang="en-US" dirty="0" err="1"/>
              <a:t>nmsg.payload</a:t>
            </a:r>
            <a:r>
              <a:rPr lang="en-US" dirty="0"/>
              <a:t> = </a:t>
            </a:r>
            <a:r>
              <a:rPr lang="en-US" dirty="0" err="1"/>
              <a:t>countPositive</a:t>
            </a:r>
            <a:r>
              <a:rPr lang="en-US" dirty="0"/>
              <a:t>;\</a:t>
            </a:r>
            <a:r>
              <a:rPr lang="en-US" dirty="0" err="1"/>
              <a:t>nreturn</a:t>
            </a:r>
            <a:r>
              <a:rPr lang="en-US" dirty="0"/>
              <a:t> msg;","outputs":1,"noerr":0,"x":520,"y":240,"wires":[["30025dcc.098d02"]]},{"id":"45068169.712ab","type":"ui_group","z":"","name":"President Trump","tab":"d78345f0.b44d78","order":1,"disp":true,"width":"6"},{"id":"d78345f0.b44d78","type":"ui_tab","z":"","name":"Mood of the Country","icon":"dashboard","order":1}]</a:t>
            </a:r>
          </a:p>
        </p:txBody>
      </p:sp>
      <p:sp>
        <p:nvSpPr>
          <p:cNvPr id="4" name="Slide Number Placeholder 3">
            <a:extLst>
              <a:ext uri="{FF2B5EF4-FFF2-40B4-BE49-F238E27FC236}">
                <a16:creationId xmlns:a16="http://schemas.microsoft.com/office/drawing/2014/main" id="{A990D10E-702E-4960-93F2-97A356B74032}"/>
              </a:ext>
            </a:extLst>
          </p:cNvPr>
          <p:cNvSpPr>
            <a:spLocks noGrp="1"/>
          </p:cNvSpPr>
          <p:nvPr>
            <p:ph type="sldNum" sz="quarter" idx="12"/>
          </p:nvPr>
        </p:nvSpPr>
        <p:spPr/>
        <p:txBody>
          <a:bodyPr/>
          <a:lstStyle/>
          <a:p>
            <a:fld id="{3F264B8E-D8B2-483A-9B90-F4BCED666257}" type="slidenum">
              <a:rPr lang="en-US" smtClean="0"/>
              <a:t>60</a:t>
            </a:fld>
            <a:endParaRPr lang="en-US"/>
          </a:p>
        </p:txBody>
      </p:sp>
    </p:spTree>
    <p:extLst>
      <p:ext uri="{BB962C8B-B14F-4D97-AF65-F5344CB8AC3E}">
        <p14:creationId xmlns:p14="http://schemas.microsoft.com/office/powerpoint/2010/main" val="348260464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798195"/>
          </a:xfrm>
        </p:spPr>
        <p:txBody>
          <a:bodyPr/>
          <a:lstStyle/>
          <a:p>
            <a:r>
              <a:rPr lang="en-US" dirty="0"/>
              <a:t>MQTT Node</a:t>
            </a:r>
          </a:p>
        </p:txBody>
      </p:sp>
      <p:sp>
        <p:nvSpPr>
          <p:cNvPr id="3" name="Content Placeholder 2"/>
          <p:cNvSpPr>
            <a:spLocks noGrp="1"/>
          </p:cNvSpPr>
          <p:nvPr>
            <p:ph idx="1"/>
          </p:nvPr>
        </p:nvSpPr>
        <p:spPr>
          <a:xfrm>
            <a:off x="838200" y="1395893"/>
            <a:ext cx="10671194" cy="4781070"/>
          </a:xfrm>
        </p:spPr>
        <p:txBody>
          <a:bodyPr/>
          <a:lstStyle/>
          <a:p>
            <a:r>
              <a:rPr lang="en-US" dirty="0"/>
              <a:t>To use the MQTT node, you need to have access to a broker.</a:t>
            </a:r>
          </a:p>
          <a:p>
            <a:r>
              <a:rPr lang="en-US" dirty="0"/>
              <a:t>Configure the MQTT node for the selected broker and a selected topic.</a:t>
            </a:r>
          </a:p>
          <a:p>
            <a:r>
              <a:rPr lang="en-US" dirty="0"/>
              <a:t>We assume that the published message will be in JSON format.</a:t>
            </a:r>
          </a:p>
          <a:p>
            <a:r>
              <a:rPr lang="en-US" dirty="0"/>
              <a:t>In order to parse the MQTT message Json message it receives, connect the subscriber to a JSON node.</a:t>
            </a:r>
          </a:p>
          <a:p>
            <a:r>
              <a:rPr lang="en-US" dirty="0"/>
              <a:t>Finally, connect the JSON node to a debug node. </a:t>
            </a:r>
          </a:p>
        </p:txBody>
      </p:sp>
      <p:sp>
        <p:nvSpPr>
          <p:cNvPr id="4" name="Slide Number Placeholder 3"/>
          <p:cNvSpPr>
            <a:spLocks noGrp="1"/>
          </p:cNvSpPr>
          <p:nvPr>
            <p:ph type="sldNum" sz="quarter" idx="12"/>
          </p:nvPr>
        </p:nvSpPr>
        <p:spPr/>
        <p:txBody>
          <a:bodyPr/>
          <a:lstStyle/>
          <a:p>
            <a:fld id="{3F264B8E-D8B2-483A-9B90-F4BCED666257}" type="slidenum">
              <a:rPr lang="en-US" smtClean="0"/>
              <a:t>61</a:t>
            </a:fld>
            <a:endParaRPr lang="en-US"/>
          </a:p>
        </p:txBody>
      </p:sp>
      <p:pic>
        <p:nvPicPr>
          <p:cNvPr id="5" name="Picture 4"/>
          <p:cNvPicPr>
            <a:picLocks noChangeAspect="1"/>
          </p:cNvPicPr>
          <p:nvPr/>
        </p:nvPicPr>
        <p:blipFill>
          <a:blip r:embed="rId2"/>
          <a:stretch>
            <a:fillRect/>
          </a:stretch>
        </p:blipFill>
        <p:spPr>
          <a:xfrm>
            <a:off x="1514036" y="4722967"/>
            <a:ext cx="8696325" cy="1085850"/>
          </a:xfrm>
          <a:prstGeom prst="rect">
            <a:avLst/>
          </a:prstGeom>
        </p:spPr>
      </p:pic>
    </p:spTree>
    <p:extLst>
      <p:ext uri="{BB962C8B-B14F-4D97-AF65-F5344CB8AC3E}">
        <p14:creationId xmlns:p14="http://schemas.microsoft.com/office/powerpoint/2010/main" val="57833633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954458"/>
          </a:xfrm>
        </p:spPr>
        <p:txBody>
          <a:bodyPr/>
          <a:lstStyle/>
          <a:p>
            <a:r>
              <a:rPr lang="en-US" dirty="0"/>
              <a:t>MQTT Input Node Subscriber </a:t>
            </a:r>
          </a:p>
        </p:txBody>
      </p:sp>
      <p:sp>
        <p:nvSpPr>
          <p:cNvPr id="3" name="Content Placeholder 2"/>
          <p:cNvSpPr>
            <a:spLocks noGrp="1"/>
          </p:cNvSpPr>
          <p:nvPr>
            <p:ph idx="1"/>
          </p:nvPr>
        </p:nvSpPr>
        <p:spPr>
          <a:xfrm>
            <a:off x="838200" y="1454949"/>
            <a:ext cx="10515600" cy="4351338"/>
          </a:xfrm>
        </p:spPr>
        <p:txBody>
          <a:bodyPr>
            <a:normAutofit/>
          </a:bodyPr>
          <a:lstStyle/>
          <a:p>
            <a:r>
              <a:rPr lang="en-US" dirty="0"/>
              <a:t>Connects to a broker and subscribes to a specified topic.</a:t>
            </a:r>
          </a:p>
          <a:p>
            <a:r>
              <a:rPr lang="en-US" dirty="0"/>
              <a:t>It outputs a message with the properties:</a:t>
            </a:r>
          </a:p>
          <a:p>
            <a:pPr lvl="1"/>
            <a:r>
              <a:rPr lang="en-US" dirty="0"/>
              <a:t>msg.topic</a:t>
            </a:r>
          </a:p>
          <a:p>
            <a:pPr lvl="1"/>
            <a:r>
              <a:rPr lang="en-US" dirty="0"/>
              <a:t>msg.payload</a:t>
            </a:r>
          </a:p>
          <a:p>
            <a:pPr lvl="1"/>
            <a:r>
              <a:rPr lang="en-US" dirty="0"/>
              <a:t>msg.qos</a:t>
            </a:r>
          </a:p>
          <a:p>
            <a:pPr lvl="1"/>
            <a:r>
              <a:rPr lang="en-US" dirty="0"/>
              <a:t>msg.retain</a:t>
            </a:r>
          </a:p>
        </p:txBody>
      </p:sp>
      <p:sp>
        <p:nvSpPr>
          <p:cNvPr id="4" name="Slide Number Placeholder 3"/>
          <p:cNvSpPr>
            <a:spLocks noGrp="1"/>
          </p:cNvSpPr>
          <p:nvPr>
            <p:ph type="sldNum" sz="quarter" idx="12"/>
          </p:nvPr>
        </p:nvSpPr>
        <p:spPr/>
        <p:txBody>
          <a:bodyPr/>
          <a:lstStyle/>
          <a:p>
            <a:fld id="{3F264B8E-D8B2-483A-9B90-F4BCED666257}" type="slidenum">
              <a:rPr lang="en-US" smtClean="0"/>
              <a:t>62</a:t>
            </a:fld>
            <a:endParaRPr lang="en-US"/>
          </a:p>
        </p:txBody>
      </p:sp>
      <p:pic>
        <p:nvPicPr>
          <p:cNvPr id="5" name="Picture 4"/>
          <p:cNvPicPr>
            <a:picLocks noChangeAspect="1"/>
          </p:cNvPicPr>
          <p:nvPr/>
        </p:nvPicPr>
        <p:blipFill>
          <a:blip r:embed="rId2"/>
          <a:stretch>
            <a:fillRect/>
          </a:stretch>
        </p:blipFill>
        <p:spPr>
          <a:xfrm>
            <a:off x="8293222" y="470880"/>
            <a:ext cx="2581275" cy="742950"/>
          </a:xfrm>
          <a:prstGeom prst="rect">
            <a:avLst/>
          </a:prstGeom>
        </p:spPr>
      </p:pic>
      <p:pic>
        <p:nvPicPr>
          <p:cNvPr id="6" name="Picture 5"/>
          <p:cNvPicPr>
            <a:picLocks noChangeAspect="1"/>
          </p:cNvPicPr>
          <p:nvPr/>
        </p:nvPicPr>
        <p:blipFill>
          <a:blip r:embed="rId3"/>
          <a:stretch>
            <a:fillRect/>
          </a:stretch>
        </p:blipFill>
        <p:spPr>
          <a:xfrm>
            <a:off x="963344" y="4178524"/>
            <a:ext cx="4122127" cy="2360388"/>
          </a:xfrm>
          <a:prstGeom prst="rect">
            <a:avLst/>
          </a:prstGeom>
          <a:ln>
            <a:solidFill>
              <a:schemeClr val="tx1"/>
            </a:solidFill>
          </a:ln>
        </p:spPr>
      </p:pic>
      <p:pic>
        <p:nvPicPr>
          <p:cNvPr id="7" name="Picture 6"/>
          <p:cNvPicPr>
            <a:picLocks noChangeAspect="1"/>
          </p:cNvPicPr>
          <p:nvPr/>
        </p:nvPicPr>
        <p:blipFill>
          <a:blip r:embed="rId4"/>
          <a:stretch>
            <a:fillRect/>
          </a:stretch>
        </p:blipFill>
        <p:spPr>
          <a:xfrm>
            <a:off x="5516169" y="2731107"/>
            <a:ext cx="6272558" cy="3395373"/>
          </a:xfrm>
          <a:prstGeom prst="rect">
            <a:avLst/>
          </a:prstGeom>
          <a:ln>
            <a:solidFill>
              <a:schemeClr val="tx1"/>
            </a:solidFill>
          </a:ln>
        </p:spPr>
      </p:pic>
      <p:cxnSp>
        <p:nvCxnSpPr>
          <p:cNvPr id="9" name="Straight Arrow Connector 8"/>
          <p:cNvCxnSpPr/>
          <p:nvPr/>
        </p:nvCxnSpPr>
        <p:spPr>
          <a:xfrm flipV="1">
            <a:off x="3958750" y="4681509"/>
            <a:ext cx="1582404" cy="43256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4831150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JSON Node </a:t>
            </a:r>
          </a:p>
        </p:txBody>
      </p:sp>
      <p:sp>
        <p:nvSpPr>
          <p:cNvPr id="3" name="Content Placeholder 2"/>
          <p:cNvSpPr>
            <a:spLocks noGrp="1"/>
          </p:cNvSpPr>
          <p:nvPr>
            <p:ph idx="1"/>
          </p:nvPr>
        </p:nvSpPr>
        <p:spPr/>
        <p:txBody>
          <a:bodyPr/>
          <a:lstStyle/>
          <a:p>
            <a:r>
              <a:rPr lang="en-US" dirty="0"/>
              <a:t>A function that parses the </a:t>
            </a:r>
            <a:r>
              <a:rPr lang="en-US" i="1" dirty="0"/>
              <a:t>msg.payload</a:t>
            </a:r>
            <a:r>
              <a:rPr lang="en-US" dirty="0"/>
              <a:t> to convert a JSON string to/from a JavaScript object. Places the result back into the payload.</a:t>
            </a:r>
          </a:p>
          <a:p>
            <a:r>
              <a:rPr lang="en-US" dirty="0"/>
              <a:t>If the input is a JSON string it tries to parse it to a JavaScript object.</a:t>
            </a:r>
          </a:p>
          <a:p>
            <a:r>
              <a:rPr lang="en-US" dirty="0"/>
              <a:t>If the input is a JavaScript object it creates a JSON string.</a:t>
            </a:r>
          </a:p>
          <a:p>
            <a:r>
              <a:rPr lang="en-US" dirty="0"/>
              <a:t>Configuration tab:</a:t>
            </a:r>
          </a:p>
        </p:txBody>
      </p:sp>
      <p:sp>
        <p:nvSpPr>
          <p:cNvPr id="4" name="Slide Number Placeholder 3"/>
          <p:cNvSpPr>
            <a:spLocks noGrp="1"/>
          </p:cNvSpPr>
          <p:nvPr>
            <p:ph type="sldNum" sz="quarter" idx="12"/>
          </p:nvPr>
        </p:nvSpPr>
        <p:spPr/>
        <p:txBody>
          <a:bodyPr/>
          <a:lstStyle/>
          <a:p>
            <a:fld id="{3F264B8E-D8B2-483A-9B90-F4BCED666257}" type="slidenum">
              <a:rPr lang="en-US" smtClean="0"/>
              <a:t>63</a:t>
            </a:fld>
            <a:endParaRPr lang="en-US"/>
          </a:p>
        </p:txBody>
      </p:sp>
      <p:pic>
        <p:nvPicPr>
          <p:cNvPr id="5" name="Picture 4"/>
          <p:cNvPicPr>
            <a:picLocks noChangeAspect="1"/>
          </p:cNvPicPr>
          <p:nvPr/>
        </p:nvPicPr>
        <p:blipFill>
          <a:blip r:embed="rId2"/>
          <a:stretch>
            <a:fillRect/>
          </a:stretch>
        </p:blipFill>
        <p:spPr>
          <a:xfrm>
            <a:off x="3948845" y="680243"/>
            <a:ext cx="2676525" cy="695325"/>
          </a:xfrm>
          <a:prstGeom prst="rect">
            <a:avLst/>
          </a:prstGeom>
        </p:spPr>
      </p:pic>
      <p:pic>
        <p:nvPicPr>
          <p:cNvPr id="6" name="Picture 5"/>
          <p:cNvPicPr>
            <a:picLocks noChangeAspect="1"/>
          </p:cNvPicPr>
          <p:nvPr/>
        </p:nvPicPr>
        <p:blipFill>
          <a:blip r:embed="rId3"/>
          <a:stretch>
            <a:fillRect/>
          </a:stretch>
        </p:blipFill>
        <p:spPr>
          <a:xfrm>
            <a:off x="4276139" y="4093906"/>
            <a:ext cx="5135147" cy="1934685"/>
          </a:xfrm>
          <a:prstGeom prst="rect">
            <a:avLst/>
          </a:prstGeom>
          <a:ln>
            <a:solidFill>
              <a:schemeClr val="tx1"/>
            </a:solidFill>
          </a:ln>
        </p:spPr>
      </p:pic>
    </p:spTree>
    <p:extLst>
      <p:ext uri="{BB962C8B-B14F-4D97-AF65-F5344CB8AC3E}">
        <p14:creationId xmlns:p14="http://schemas.microsoft.com/office/powerpoint/2010/main" val="97255438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41817" y="4516860"/>
            <a:ext cx="10515600" cy="1469423"/>
          </a:xfrm>
          <a:ln>
            <a:solidFill>
              <a:schemeClr val="accent1"/>
            </a:solidFill>
          </a:ln>
        </p:spPr>
        <p:txBody>
          <a:bodyPr>
            <a:normAutofit fontScale="77500" lnSpcReduction="20000"/>
          </a:bodyPr>
          <a:lstStyle/>
          <a:p>
            <a:pPr marL="0" indent="0">
              <a:buNone/>
            </a:pPr>
            <a:r>
              <a:rPr lang="en-US" sz="2000" dirty="0"/>
              <a:t>[{"id":"b22c091b.a3f8a8","type":"mqtt in","z":"7dec370e.907898","name":"Security Alert","topic":"security","qos":"1","broker":"142d3980.3a1c87","x":205,"y":237,"wires":[["82301b82.516ef8"]]},{"id":"82301b82.516ef8","type":"json","z":"7dec370e.907898","name":"","x":362,"y":236,"wires":[["826b2fd6.47e7c"]]},{"id":"826b2fd6.47e7c","type":"debug","z":"7dec370e.907898","name":"","active":true,"console":"false","complete":"true","x":507,"y":235.5,"wires":[]},{"id":"142d3980.3a1c87","type":"mqtt-broker","z":"7dec370e.907898","broker":"localhost","port":"1883","clientid":"","usetls":false,"compatmode":true,"keepalive":"60","cleansession":true,"willTopic":"","willQos":"0","willPayload":"","birthTopic":"","birthQos":"0","birthPayload":""}]</a:t>
            </a:r>
          </a:p>
        </p:txBody>
      </p:sp>
      <p:sp>
        <p:nvSpPr>
          <p:cNvPr id="4" name="Slide Number Placeholder 3"/>
          <p:cNvSpPr>
            <a:spLocks noGrp="1"/>
          </p:cNvSpPr>
          <p:nvPr>
            <p:ph type="sldNum" sz="quarter" idx="12"/>
          </p:nvPr>
        </p:nvSpPr>
        <p:spPr/>
        <p:txBody>
          <a:bodyPr/>
          <a:lstStyle/>
          <a:p>
            <a:fld id="{3F264B8E-D8B2-483A-9B90-F4BCED666257}" type="slidenum">
              <a:rPr lang="en-US" smtClean="0"/>
              <a:t>64</a:t>
            </a:fld>
            <a:endParaRPr lang="en-US"/>
          </a:p>
        </p:txBody>
      </p:sp>
      <p:sp>
        <p:nvSpPr>
          <p:cNvPr id="5" name="Content Placeholder 2"/>
          <p:cNvSpPr txBox="1">
            <a:spLocks/>
          </p:cNvSpPr>
          <p:nvPr/>
        </p:nvSpPr>
        <p:spPr>
          <a:xfrm>
            <a:off x="691161" y="1292477"/>
            <a:ext cx="10515600" cy="265077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 Using an MQTT client, send the JSON message: </a:t>
            </a:r>
          </a:p>
          <a:p>
            <a:pPr marL="0" indent="0">
              <a:buNone/>
            </a:pPr>
            <a:r>
              <a:rPr lang="en-US" dirty="0"/>
              <a:t>	{"security" : "Red Alert"}</a:t>
            </a:r>
            <a:endParaRPr lang="en-US" sz="2000" dirty="0"/>
          </a:p>
        </p:txBody>
      </p:sp>
      <p:pic>
        <p:nvPicPr>
          <p:cNvPr id="7" name="Picture 6"/>
          <p:cNvPicPr>
            <a:picLocks noChangeAspect="1"/>
          </p:cNvPicPr>
          <p:nvPr/>
        </p:nvPicPr>
        <p:blipFill>
          <a:blip r:embed="rId2"/>
          <a:stretch>
            <a:fillRect/>
          </a:stretch>
        </p:blipFill>
        <p:spPr>
          <a:xfrm>
            <a:off x="5866267" y="1972187"/>
            <a:ext cx="5391150" cy="2114550"/>
          </a:xfrm>
          <a:prstGeom prst="rect">
            <a:avLst/>
          </a:prstGeom>
          <a:ln>
            <a:solidFill>
              <a:schemeClr val="tx1"/>
            </a:solidFill>
          </a:ln>
        </p:spPr>
      </p:pic>
    </p:spTree>
    <p:extLst>
      <p:ext uri="{BB962C8B-B14F-4D97-AF65-F5344CB8AC3E}">
        <p14:creationId xmlns:p14="http://schemas.microsoft.com/office/powerpoint/2010/main" val="174738477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MQTT Output Node (Publisher)</a:t>
            </a:r>
          </a:p>
        </p:txBody>
      </p:sp>
      <p:sp>
        <p:nvSpPr>
          <p:cNvPr id="3" name="Content Placeholder 2"/>
          <p:cNvSpPr>
            <a:spLocks noGrp="1"/>
          </p:cNvSpPr>
          <p:nvPr>
            <p:ph idx="1"/>
          </p:nvPr>
        </p:nvSpPr>
        <p:spPr/>
        <p:txBody>
          <a:bodyPr/>
          <a:lstStyle/>
          <a:p>
            <a:r>
              <a:rPr lang="en-US" dirty="0"/>
              <a:t>This node allows us to configure an MQTT service and the topic to publish so that we can then send messages.</a:t>
            </a:r>
          </a:p>
          <a:p>
            <a:r>
              <a:rPr lang="en-US" dirty="0"/>
              <a:t>The following example consists of two flows:</a:t>
            </a:r>
          </a:p>
          <a:p>
            <a:pPr lvl="1">
              <a:spcAft>
                <a:spcPts val="600"/>
              </a:spcAft>
            </a:pPr>
            <a:r>
              <a:rPr lang="en-US" sz="2600" dirty="0"/>
              <a:t>Flow 1: consists of sensors that monitor the garage door and the front door. The sensors publish their status under the topic “security/garage” and “security/home” using an MQTT Output node</a:t>
            </a:r>
          </a:p>
          <a:p>
            <a:pPr lvl="1"/>
            <a:r>
              <a:rPr lang="en-US" sz="2600" dirty="0"/>
              <a:t>Flow 2: consists of a control center that receives MQTT published messages under the topic “security/+”. Depending on the contents of the MQTT message, it takes a corresponding action. </a:t>
            </a:r>
          </a:p>
        </p:txBody>
      </p:sp>
      <p:sp>
        <p:nvSpPr>
          <p:cNvPr id="4" name="Slide Number Placeholder 3"/>
          <p:cNvSpPr>
            <a:spLocks noGrp="1"/>
          </p:cNvSpPr>
          <p:nvPr>
            <p:ph type="sldNum" sz="quarter" idx="12"/>
          </p:nvPr>
        </p:nvSpPr>
        <p:spPr/>
        <p:txBody>
          <a:bodyPr/>
          <a:lstStyle/>
          <a:p>
            <a:fld id="{3F264B8E-D8B2-483A-9B90-F4BCED666257}" type="slidenum">
              <a:rPr lang="en-US" smtClean="0"/>
              <a:t>65</a:t>
            </a:fld>
            <a:endParaRPr lang="en-US"/>
          </a:p>
        </p:txBody>
      </p:sp>
      <p:pic>
        <p:nvPicPr>
          <p:cNvPr id="5" name="Picture 4"/>
          <p:cNvPicPr>
            <a:picLocks noChangeAspect="1"/>
          </p:cNvPicPr>
          <p:nvPr/>
        </p:nvPicPr>
        <p:blipFill>
          <a:blip r:embed="rId2"/>
          <a:stretch>
            <a:fillRect/>
          </a:stretch>
        </p:blipFill>
        <p:spPr>
          <a:xfrm>
            <a:off x="8350641" y="635794"/>
            <a:ext cx="2552700" cy="733425"/>
          </a:xfrm>
          <a:prstGeom prst="rect">
            <a:avLst/>
          </a:prstGeom>
        </p:spPr>
      </p:pic>
    </p:spTree>
    <p:extLst>
      <p:ext uri="{BB962C8B-B14F-4D97-AF65-F5344CB8AC3E}">
        <p14:creationId xmlns:p14="http://schemas.microsoft.com/office/powerpoint/2010/main" val="413559607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4396" y="246889"/>
            <a:ext cx="10515600" cy="740916"/>
          </a:xfrm>
        </p:spPr>
        <p:txBody>
          <a:bodyPr/>
          <a:lstStyle/>
          <a:p>
            <a:r>
              <a:rPr lang="en-US" dirty="0"/>
              <a:t>Sensors:</a:t>
            </a:r>
          </a:p>
        </p:txBody>
      </p:sp>
      <p:pic>
        <p:nvPicPr>
          <p:cNvPr id="5" name="Content Placeholder 4"/>
          <p:cNvPicPr>
            <a:picLocks noGrp="1" noChangeAspect="1"/>
          </p:cNvPicPr>
          <p:nvPr>
            <p:ph idx="1"/>
          </p:nvPr>
        </p:nvPicPr>
        <p:blipFill>
          <a:blip r:embed="rId2"/>
          <a:stretch>
            <a:fillRect/>
          </a:stretch>
        </p:blipFill>
        <p:spPr>
          <a:xfrm>
            <a:off x="1273541" y="1155750"/>
            <a:ext cx="3690901" cy="1295053"/>
          </a:xfrm>
          <a:prstGeom prst="rect">
            <a:avLst/>
          </a:prstGeom>
          <a:ln>
            <a:solidFill>
              <a:schemeClr val="tx1"/>
            </a:solidFill>
          </a:ln>
        </p:spPr>
      </p:pic>
      <p:sp>
        <p:nvSpPr>
          <p:cNvPr id="4" name="Slide Number Placeholder 3"/>
          <p:cNvSpPr>
            <a:spLocks noGrp="1"/>
          </p:cNvSpPr>
          <p:nvPr>
            <p:ph type="sldNum" sz="quarter" idx="12"/>
          </p:nvPr>
        </p:nvSpPr>
        <p:spPr/>
        <p:txBody>
          <a:bodyPr/>
          <a:lstStyle/>
          <a:p>
            <a:fld id="{3F264B8E-D8B2-483A-9B90-F4BCED666257}" type="slidenum">
              <a:rPr lang="en-US" smtClean="0"/>
              <a:t>66</a:t>
            </a:fld>
            <a:endParaRPr lang="en-US"/>
          </a:p>
        </p:txBody>
      </p:sp>
      <p:pic>
        <p:nvPicPr>
          <p:cNvPr id="6" name="Picture 5"/>
          <p:cNvPicPr>
            <a:picLocks noChangeAspect="1"/>
          </p:cNvPicPr>
          <p:nvPr/>
        </p:nvPicPr>
        <p:blipFill>
          <a:blip r:embed="rId3"/>
          <a:stretch>
            <a:fillRect/>
          </a:stretch>
        </p:blipFill>
        <p:spPr>
          <a:xfrm>
            <a:off x="520624" y="3575005"/>
            <a:ext cx="4081802" cy="2419255"/>
          </a:xfrm>
          <a:prstGeom prst="rect">
            <a:avLst/>
          </a:prstGeom>
          <a:ln>
            <a:solidFill>
              <a:schemeClr val="tx1"/>
            </a:solidFill>
          </a:ln>
        </p:spPr>
      </p:pic>
      <p:pic>
        <p:nvPicPr>
          <p:cNvPr id="7" name="Picture 6"/>
          <p:cNvPicPr>
            <a:picLocks noChangeAspect="1"/>
          </p:cNvPicPr>
          <p:nvPr/>
        </p:nvPicPr>
        <p:blipFill>
          <a:blip r:embed="rId4"/>
          <a:stretch>
            <a:fillRect/>
          </a:stretch>
        </p:blipFill>
        <p:spPr>
          <a:xfrm>
            <a:off x="5527520" y="3578639"/>
            <a:ext cx="4816059" cy="2391685"/>
          </a:xfrm>
          <a:prstGeom prst="rect">
            <a:avLst/>
          </a:prstGeom>
          <a:ln>
            <a:solidFill>
              <a:schemeClr val="tx1"/>
            </a:solidFill>
          </a:ln>
        </p:spPr>
      </p:pic>
      <p:cxnSp>
        <p:nvCxnSpPr>
          <p:cNvPr id="9" name="Straight Arrow Connector 8"/>
          <p:cNvCxnSpPr/>
          <p:nvPr/>
        </p:nvCxnSpPr>
        <p:spPr>
          <a:xfrm flipH="1">
            <a:off x="1352436" y="1472896"/>
            <a:ext cx="618726" cy="210210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2710347" y="2255885"/>
            <a:ext cx="2817173" cy="1305245"/>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6" name="Picture 15"/>
          <p:cNvPicPr>
            <a:picLocks noChangeAspect="1"/>
          </p:cNvPicPr>
          <p:nvPr/>
        </p:nvPicPr>
        <p:blipFill>
          <a:blip r:embed="rId5"/>
          <a:stretch>
            <a:fillRect/>
          </a:stretch>
        </p:blipFill>
        <p:spPr>
          <a:xfrm>
            <a:off x="6397283" y="934241"/>
            <a:ext cx="5505450" cy="2167304"/>
          </a:xfrm>
          <a:prstGeom prst="rect">
            <a:avLst/>
          </a:prstGeom>
          <a:ln>
            <a:solidFill>
              <a:schemeClr val="tx1"/>
            </a:solidFill>
          </a:ln>
        </p:spPr>
      </p:pic>
      <p:cxnSp>
        <p:nvCxnSpPr>
          <p:cNvPr id="21" name="Straight Arrow Connector 20"/>
          <p:cNvCxnSpPr/>
          <p:nvPr/>
        </p:nvCxnSpPr>
        <p:spPr>
          <a:xfrm flipV="1">
            <a:off x="4654132" y="1626208"/>
            <a:ext cx="1743151" cy="16427"/>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749139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593079"/>
          </a:xfrm>
        </p:spPr>
        <p:txBody>
          <a:bodyPr>
            <a:normAutofit fontScale="90000"/>
          </a:bodyPr>
          <a:lstStyle/>
          <a:p>
            <a:r>
              <a:rPr lang="en-US" dirty="0"/>
              <a:t>Control Center:</a:t>
            </a:r>
          </a:p>
        </p:txBody>
      </p:sp>
      <p:pic>
        <p:nvPicPr>
          <p:cNvPr id="5" name="Content Placeholder 4"/>
          <p:cNvPicPr>
            <a:picLocks noGrp="1" noChangeAspect="1"/>
          </p:cNvPicPr>
          <p:nvPr>
            <p:ph idx="1"/>
          </p:nvPr>
        </p:nvPicPr>
        <p:blipFill>
          <a:blip r:embed="rId2"/>
          <a:stretch>
            <a:fillRect/>
          </a:stretch>
        </p:blipFill>
        <p:spPr>
          <a:xfrm>
            <a:off x="2655250" y="1262828"/>
            <a:ext cx="6698071" cy="1403715"/>
          </a:xfrm>
          <a:prstGeom prst="rect">
            <a:avLst/>
          </a:prstGeom>
        </p:spPr>
      </p:pic>
      <p:sp>
        <p:nvSpPr>
          <p:cNvPr id="4" name="Slide Number Placeholder 3"/>
          <p:cNvSpPr>
            <a:spLocks noGrp="1"/>
          </p:cNvSpPr>
          <p:nvPr>
            <p:ph type="sldNum" sz="quarter" idx="12"/>
          </p:nvPr>
        </p:nvSpPr>
        <p:spPr/>
        <p:txBody>
          <a:bodyPr/>
          <a:lstStyle/>
          <a:p>
            <a:fld id="{3F264B8E-D8B2-483A-9B90-F4BCED666257}" type="slidenum">
              <a:rPr lang="en-US" smtClean="0"/>
              <a:t>67</a:t>
            </a:fld>
            <a:endParaRPr lang="en-US"/>
          </a:p>
        </p:txBody>
      </p:sp>
      <p:pic>
        <p:nvPicPr>
          <p:cNvPr id="6" name="Picture 5"/>
          <p:cNvPicPr>
            <a:picLocks noChangeAspect="1"/>
          </p:cNvPicPr>
          <p:nvPr/>
        </p:nvPicPr>
        <p:blipFill>
          <a:blip r:embed="rId3"/>
          <a:stretch>
            <a:fillRect/>
          </a:stretch>
        </p:blipFill>
        <p:spPr>
          <a:xfrm>
            <a:off x="154869" y="3285955"/>
            <a:ext cx="5457721" cy="2225845"/>
          </a:xfrm>
          <a:prstGeom prst="rect">
            <a:avLst/>
          </a:prstGeom>
          <a:ln>
            <a:solidFill>
              <a:schemeClr val="tx1"/>
            </a:solidFill>
          </a:ln>
        </p:spPr>
      </p:pic>
      <p:pic>
        <p:nvPicPr>
          <p:cNvPr id="7" name="Picture 6"/>
          <p:cNvPicPr>
            <a:picLocks noChangeAspect="1"/>
          </p:cNvPicPr>
          <p:nvPr/>
        </p:nvPicPr>
        <p:blipFill>
          <a:blip r:embed="rId4"/>
          <a:stretch>
            <a:fillRect/>
          </a:stretch>
        </p:blipFill>
        <p:spPr>
          <a:xfrm>
            <a:off x="5863729" y="3285955"/>
            <a:ext cx="6116178" cy="2225845"/>
          </a:xfrm>
          <a:prstGeom prst="rect">
            <a:avLst/>
          </a:prstGeom>
          <a:ln>
            <a:solidFill>
              <a:schemeClr val="tx1"/>
            </a:solidFill>
          </a:ln>
        </p:spPr>
      </p:pic>
      <p:cxnSp>
        <p:nvCxnSpPr>
          <p:cNvPr id="9" name="Straight Arrow Connector 8"/>
          <p:cNvCxnSpPr/>
          <p:nvPr/>
        </p:nvCxnSpPr>
        <p:spPr>
          <a:xfrm flipH="1">
            <a:off x="3510116" y="1722120"/>
            <a:ext cx="20484" cy="1563835"/>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6004285" y="2551471"/>
            <a:ext cx="0" cy="734484"/>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2331681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35845" y="4088024"/>
            <a:ext cx="10515600" cy="2416810"/>
          </a:xfrm>
          <a:ln>
            <a:solidFill>
              <a:schemeClr val="tx1"/>
            </a:solidFill>
          </a:ln>
        </p:spPr>
        <p:txBody>
          <a:bodyPr>
            <a:normAutofit/>
          </a:bodyPr>
          <a:lstStyle/>
          <a:p>
            <a:pPr marL="0" indent="0">
              <a:buNone/>
            </a:pPr>
            <a:r>
              <a:rPr lang="en-US" sz="1600" dirty="0">
                <a:solidFill>
                  <a:srgbClr val="00B0F0"/>
                </a:solidFill>
              </a:rPr>
              <a:t>[{"id":"eea3d391.ad572","type":"mqtt in","z":"73b85683.bbba48","name":"","topic":"security/+","qos":"2","broker":"97db1efe.5325","x":131,"y":122.5,"wires":[["28ee1909.fe2e76"]]},{"id":"dc14deeb.3931f","type":"debug","z":"73b85683.bbba48","name":"","active":true,"console":"false","complete":"payload","x":453,"y":185,"wires":[]},{"id":"90e36738.348388","type":"function","z":"73b85683.bbba48","name":"Process Alert","</a:t>
            </a:r>
            <a:r>
              <a:rPr lang="en-US" sz="1600" dirty="0" err="1">
                <a:solidFill>
                  <a:srgbClr val="00B0F0"/>
                </a:solidFill>
              </a:rPr>
              <a:t>func</a:t>
            </a:r>
            <a:r>
              <a:rPr lang="en-US" sz="1600" dirty="0">
                <a:solidFill>
                  <a:srgbClr val="00B0F0"/>
                </a:solidFill>
              </a:rPr>
              <a:t>":"if (</a:t>
            </a:r>
            <a:r>
              <a:rPr lang="en-US" sz="1600" dirty="0" err="1">
                <a:solidFill>
                  <a:srgbClr val="00B0F0"/>
                </a:solidFill>
              </a:rPr>
              <a:t>msg.payload.area</a:t>
            </a:r>
            <a:r>
              <a:rPr lang="en-US" sz="1600" dirty="0">
                <a:solidFill>
                  <a:srgbClr val="00B0F0"/>
                </a:solidFill>
              </a:rPr>
              <a:t>==\"garage\")\n    </a:t>
            </a:r>
            <a:r>
              <a:rPr lang="en-US" sz="1600" dirty="0" err="1">
                <a:solidFill>
                  <a:srgbClr val="00B0F0"/>
                </a:solidFill>
              </a:rPr>
              <a:t>msg.payload.action</a:t>
            </a:r>
            <a:r>
              <a:rPr lang="en-US" sz="1600" dirty="0">
                <a:solidFill>
                  <a:srgbClr val="00B0F0"/>
                </a:solidFill>
              </a:rPr>
              <a:t> = \"close garage door\";\</a:t>
            </a:r>
            <a:r>
              <a:rPr lang="en-US" sz="1600" dirty="0" err="1">
                <a:solidFill>
                  <a:srgbClr val="00B0F0"/>
                </a:solidFill>
              </a:rPr>
              <a:t>nelse</a:t>
            </a:r>
            <a:r>
              <a:rPr lang="en-US" sz="1600" dirty="0">
                <a:solidFill>
                  <a:srgbClr val="00B0F0"/>
                </a:solidFill>
              </a:rPr>
              <a:t> if(</a:t>
            </a:r>
            <a:r>
              <a:rPr lang="en-US" sz="1600" dirty="0" err="1">
                <a:solidFill>
                  <a:srgbClr val="00B0F0"/>
                </a:solidFill>
              </a:rPr>
              <a:t>msg.payload.area</a:t>
            </a:r>
            <a:r>
              <a:rPr lang="en-US" sz="1600" dirty="0">
                <a:solidFill>
                  <a:srgbClr val="00B0F0"/>
                </a:solidFill>
              </a:rPr>
              <a:t>==\"front door\")\n    </a:t>
            </a:r>
            <a:r>
              <a:rPr lang="en-US" sz="1600" dirty="0" err="1">
                <a:solidFill>
                  <a:srgbClr val="00B0F0"/>
                </a:solidFill>
              </a:rPr>
              <a:t>msg.payload.action</a:t>
            </a:r>
            <a:r>
              <a:rPr lang="en-US" sz="1600" dirty="0">
                <a:solidFill>
                  <a:srgbClr val="00B0F0"/>
                </a:solidFill>
              </a:rPr>
              <a:t> = \"lock front door\"\nreturn msg;","outputs":1,"noerr":0,"x":271,"y":185,"wires":[["dc14deeb.3931f"]]},{"id":"28ee1909.fe2e76","type":"json","z":"73b85683.bbba48","name":"","x":295,"y":123,"wires":[["90e36738.348388"]]},{"id":"97db1efe.5325","type":"mqtt-broker","z":"73b85683.bbba48","broker":"127.0.0.1","port":"1883","clientid":"","usetls":false,"compatmode":true,"keepalive":"60","cleansession":true,"willTopic":"","willQos":"0","willPayload":"","birthTopic":"","birthQos":"0","birthPayload":""}]</a:t>
            </a:r>
          </a:p>
        </p:txBody>
      </p:sp>
      <p:sp>
        <p:nvSpPr>
          <p:cNvPr id="4" name="Slide Number Placeholder 3"/>
          <p:cNvSpPr>
            <a:spLocks noGrp="1"/>
          </p:cNvSpPr>
          <p:nvPr>
            <p:ph type="sldNum" sz="quarter" idx="12"/>
          </p:nvPr>
        </p:nvSpPr>
        <p:spPr/>
        <p:txBody>
          <a:bodyPr/>
          <a:lstStyle/>
          <a:p>
            <a:fld id="{3F264B8E-D8B2-483A-9B90-F4BCED666257}" type="slidenum">
              <a:rPr lang="en-US" smtClean="0"/>
              <a:t>68</a:t>
            </a:fld>
            <a:endParaRPr lang="en-US" dirty="0"/>
          </a:p>
        </p:txBody>
      </p:sp>
      <p:sp>
        <p:nvSpPr>
          <p:cNvPr id="5" name="TextBox 4"/>
          <p:cNvSpPr txBox="1"/>
          <p:nvPr/>
        </p:nvSpPr>
        <p:spPr>
          <a:xfrm>
            <a:off x="935845" y="3503249"/>
            <a:ext cx="2626681" cy="584775"/>
          </a:xfrm>
          <a:prstGeom prst="rect">
            <a:avLst/>
          </a:prstGeom>
          <a:noFill/>
          <a:ln>
            <a:solidFill>
              <a:schemeClr val="tx1"/>
            </a:solidFill>
          </a:ln>
        </p:spPr>
        <p:txBody>
          <a:bodyPr wrap="none" rtlCol="0">
            <a:spAutoFit/>
          </a:bodyPr>
          <a:lstStyle/>
          <a:p>
            <a:r>
              <a:rPr lang="en-US" sz="3200" dirty="0">
                <a:solidFill>
                  <a:srgbClr val="00B0F0"/>
                </a:solidFill>
              </a:rPr>
              <a:t>Control Center</a:t>
            </a:r>
          </a:p>
        </p:txBody>
      </p:sp>
      <p:sp>
        <p:nvSpPr>
          <p:cNvPr id="6" name="Content Placeholder 2"/>
          <p:cNvSpPr txBox="1">
            <a:spLocks/>
          </p:cNvSpPr>
          <p:nvPr/>
        </p:nvSpPr>
        <p:spPr>
          <a:xfrm>
            <a:off x="935845" y="791948"/>
            <a:ext cx="10515600" cy="2550862"/>
          </a:xfrm>
          <a:prstGeom prst="rect">
            <a:avLst/>
          </a:prstGeom>
          <a:ln>
            <a:solidFill>
              <a:schemeClr val="tx1"/>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600" dirty="0">
                <a:solidFill>
                  <a:srgbClr val="00B050"/>
                </a:solidFill>
              </a:rPr>
              <a:t>[{"id":"21c4cb5e.c8fd14","type":"mqtt out","z":"f2cc463f.7cef28","name":"","topic":"","qos":"","retain":"","broker":"a31c36e0.0774f8","x":354,"y":193,"wires":[]},{"id":"2821f1b9.08708e","type":"inject","z":"f2cc463f.7cef28","name":"Garage","topic":"security/</a:t>
            </a:r>
            <a:r>
              <a:rPr lang="en-US" sz="1600" dirty="0" err="1">
                <a:solidFill>
                  <a:srgbClr val="00B050"/>
                </a:solidFill>
              </a:rPr>
              <a:t>garage","payload</a:t>
            </a:r>
            <a:r>
              <a:rPr lang="en-US" sz="1600" dirty="0">
                <a:solidFill>
                  <a:srgbClr val="00B050"/>
                </a:solidFill>
              </a:rPr>
              <a:t>":"{\"area\":\"garage\", \"door\":\"open\"}","payloadType":"str","repeat":"","crontab":"","once":false,"x":152.00001525878906,"y":164,"wires":[["21c4cb5e.c8fd14"]]},{"id":"b0042f92.048bd","type":"inject","z":"f2cc463f.7cef28","name":"Front </a:t>
            </a:r>
            <a:r>
              <a:rPr lang="en-US" sz="1600" dirty="0" err="1">
                <a:solidFill>
                  <a:srgbClr val="00B050"/>
                </a:solidFill>
              </a:rPr>
              <a:t>Door","topic":"security</a:t>
            </a:r>
            <a:r>
              <a:rPr lang="en-US" sz="1600" dirty="0">
                <a:solidFill>
                  <a:srgbClr val="00B050"/>
                </a:solidFill>
              </a:rPr>
              <a:t>/</a:t>
            </a:r>
            <a:r>
              <a:rPr lang="en-US" sz="1600" dirty="0" err="1">
                <a:solidFill>
                  <a:srgbClr val="00B050"/>
                </a:solidFill>
              </a:rPr>
              <a:t>home","payload</a:t>
            </a:r>
            <a:r>
              <a:rPr lang="en-US" sz="1600" dirty="0">
                <a:solidFill>
                  <a:srgbClr val="00B050"/>
                </a:solidFill>
              </a:rPr>
              <a:t>":"{\"area\" : \"front door\", \"status\" : \"unlocked\"}","payloadType":"str","repeat":"","crontab":"","once":false,"x":161.00001525878906,"y":238,"wires":[["21c4cb5e.c8fd14"]]},{"id":"a31c36e0.0774f8","type":"mqtt-broker","z":"f2cc463f.7cef28","broker":"127.0.0.1","port":"1883","clientid":"","usetls":false,"compatmode":true,"keepalive":"60","cleansession":true,"willTopic":"","willQos":"0","willPayload":"","birthTopic":"","birthQos":"0","birthPayload":""}]</a:t>
            </a:r>
          </a:p>
        </p:txBody>
      </p:sp>
      <p:sp>
        <p:nvSpPr>
          <p:cNvPr id="7" name="TextBox 6"/>
          <p:cNvSpPr txBox="1"/>
          <p:nvPr/>
        </p:nvSpPr>
        <p:spPr>
          <a:xfrm>
            <a:off x="935845" y="207173"/>
            <a:ext cx="1466492" cy="584775"/>
          </a:xfrm>
          <a:prstGeom prst="rect">
            <a:avLst/>
          </a:prstGeom>
          <a:noFill/>
          <a:ln>
            <a:solidFill>
              <a:schemeClr val="tx1"/>
            </a:solidFill>
          </a:ln>
        </p:spPr>
        <p:txBody>
          <a:bodyPr wrap="none" rtlCol="0">
            <a:spAutoFit/>
          </a:bodyPr>
          <a:lstStyle/>
          <a:p>
            <a:r>
              <a:rPr lang="en-US" sz="3200" dirty="0">
                <a:solidFill>
                  <a:srgbClr val="00B050"/>
                </a:solidFill>
              </a:rPr>
              <a:t>Sensors</a:t>
            </a:r>
          </a:p>
        </p:txBody>
      </p:sp>
    </p:spTree>
    <p:extLst>
      <p:ext uri="{BB962C8B-B14F-4D97-AF65-F5344CB8AC3E}">
        <p14:creationId xmlns:p14="http://schemas.microsoft.com/office/powerpoint/2010/main" val="421818069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63930F-8A90-481B-8FE9-80AE8B32A5F7}"/>
              </a:ext>
            </a:extLst>
          </p:cNvPr>
          <p:cNvSpPr>
            <a:spLocks noGrp="1"/>
          </p:cNvSpPr>
          <p:nvPr>
            <p:ph type="title"/>
          </p:nvPr>
        </p:nvSpPr>
        <p:spPr>
          <a:xfrm>
            <a:off x="838200" y="147112"/>
            <a:ext cx="10515600" cy="866365"/>
          </a:xfrm>
        </p:spPr>
        <p:txBody>
          <a:bodyPr/>
          <a:lstStyle/>
          <a:p>
            <a:r>
              <a:rPr lang="en-US" dirty="0"/>
              <a:t>Using a UI switch to control flow</a:t>
            </a:r>
          </a:p>
        </p:txBody>
      </p:sp>
      <p:pic>
        <p:nvPicPr>
          <p:cNvPr id="5" name="Content Placeholder 4">
            <a:extLst>
              <a:ext uri="{FF2B5EF4-FFF2-40B4-BE49-F238E27FC236}">
                <a16:creationId xmlns:a16="http://schemas.microsoft.com/office/drawing/2014/main" id="{6AEEE11C-6738-4EE6-9681-1F88AF603652}"/>
              </a:ext>
            </a:extLst>
          </p:cNvPr>
          <p:cNvPicPr>
            <a:picLocks noGrp="1" noChangeAspect="1"/>
          </p:cNvPicPr>
          <p:nvPr>
            <p:ph idx="1"/>
          </p:nvPr>
        </p:nvPicPr>
        <p:blipFill>
          <a:blip r:embed="rId2"/>
          <a:stretch>
            <a:fillRect/>
          </a:stretch>
        </p:blipFill>
        <p:spPr>
          <a:xfrm>
            <a:off x="690716" y="1128981"/>
            <a:ext cx="10515600" cy="2160096"/>
          </a:xfrm>
          <a:prstGeom prst="rect">
            <a:avLst/>
          </a:prstGeom>
        </p:spPr>
      </p:pic>
      <p:sp>
        <p:nvSpPr>
          <p:cNvPr id="4" name="Slide Number Placeholder 3">
            <a:extLst>
              <a:ext uri="{FF2B5EF4-FFF2-40B4-BE49-F238E27FC236}">
                <a16:creationId xmlns:a16="http://schemas.microsoft.com/office/drawing/2014/main" id="{BF38CB09-5852-4045-A40B-CB4E93DBB8AC}"/>
              </a:ext>
            </a:extLst>
          </p:cNvPr>
          <p:cNvSpPr>
            <a:spLocks noGrp="1"/>
          </p:cNvSpPr>
          <p:nvPr>
            <p:ph type="sldNum" sz="quarter" idx="12"/>
          </p:nvPr>
        </p:nvSpPr>
        <p:spPr/>
        <p:txBody>
          <a:bodyPr/>
          <a:lstStyle/>
          <a:p>
            <a:fld id="{3F264B8E-D8B2-483A-9B90-F4BCED666257}" type="slidenum">
              <a:rPr lang="en-US" smtClean="0"/>
              <a:t>69</a:t>
            </a:fld>
            <a:endParaRPr lang="en-US"/>
          </a:p>
        </p:txBody>
      </p:sp>
      <p:pic>
        <p:nvPicPr>
          <p:cNvPr id="6" name="Picture 5">
            <a:extLst>
              <a:ext uri="{FF2B5EF4-FFF2-40B4-BE49-F238E27FC236}">
                <a16:creationId xmlns:a16="http://schemas.microsoft.com/office/drawing/2014/main" id="{75A5F6F0-86AC-41B4-BA30-9C502A97B816}"/>
              </a:ext>
            </a:extLst>
          </p:cNvPr>
          <p:cNvPicPr>
            <a:picLocks noChangeAspect="1"/>
          </p:cNvPicPr>
          <p:nvPr/>
        </p:nvPicPr>
        <p:blipFill>
          <a:blip r:embed="rId3"/>
          <a:stretch>
            <a:fillRect/>
          </a:stretch>
        </p:blipFill>
        <p:spPr>
          <a:xfrm>
            <a:off x="690716" y="3547303"/>
            <a:ext cx="4004634" cy="3223242"/>
          </a:xfrm>
          <a:prstGeom prst="rect">
            <a:avLst/>
          </a:prstGeom>
          <a:ln>
            <a:solidFill>
              <a:schemeClr val="accent1"/>
            </a:solidFill>
          </a:ln>
        </p:spPr>
      </p:pic>
      <p:pic>
        <p:nvPicPr>
          <p:cNvPr id="7" name="Picture 6">
            <a:extLst>
              <a:ext uri="{FF2B5EF4-FFF2-40B4-BE49-F238E27FC236}">
                <a16:creationId xmlns:a16="http://schemas.microsoft.com/office/drawing/2014/main" id="{6A2DBEF0-F64E-4021-A0FD-31F22628DE19}"/>
              </a:ext>
            </a:extLst>
          </p:cNvPr>
          <p:cNvPicPr>
            <a:picLocks noChangeAspect="1"/>
          </p:cNvPicPr>
          <p:nvPr/>
        </p:nvPicPr>
        <p:blipFill>
          <a:blip r:embed="rId4"/>
          <a:stretch>
            <a:fillRect/>
          </a:stretch>
        </p:blipFill>
        <p:spPr>
          <a:xfrm>
            <a:off x="4855161" y="3404582"/>
            <a:ext cx="7232326" cy="3316894"/>
          </a:xfrm>
          <a:prstGeom prst="rect">
            <a:avLst/>
          </a:prstGeom>
          <a:ln>
            <a:solidFill>
              <a:schemeClr val="accent1"/>
            </a:solidFill>
          </a:ln>
        </p:spPr>
      </p:pic>
      <p:cxnSp>
        <p:nvCxnSpPr>
          <p:cNvPr id="9" name="Straight Arrow Connector 8">
            <a:extLst>
              <a:ext uri="{FF2B5EF4-FFF2-40B4-BE49-F238E27FC236}">
                <a16:creationId xmlns:a16="http://schemas.microsoft.com/office/drawing/2014/main" id="{80676EAA-8D92-4FF1-9479-BCC21B425496}"/>
              </a:ext>
            </a:extLst>
          </p:cNvPr>
          <p:cNvCxnSpPr>
            <a:cxnSpLocks/>
          </p:cNvCxnSpPr>
          <p:nvPr/>
        </p:nvCxnSpPr>
        <p:spPr>
          <a:xfrm flipH="1">
            <a:off x="2166080" y="3089787"/>
            <a:ext cx="709855" cy="478781"/>
          </a:xfrm>
          <a:prstGeom prst="straightConnector1">
            <a:avLst/>
          </a:prstGeom>
          <a:ln w="28575">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C1DE03C2-7B6A-445B-B895-CCA158BA9707}"/>
              </a:ext>
            </a:extLst>
          </p:cNvPr>
          <p:cNvCxnSpPr>
            <a:cxnSpLocks/>
          </p:cNvCxnSpPr>
          <p:nvPr/>
        </p:nvCxnSpPr>
        <p:spPr>
          <a:xfrm>
            <a:off x="7300069" y="2209029"/>
            <a:ext cx="0" cy="1171253"/>
          </a:xfrm>
          <a:prstGeom prst="straightConnector1">
            <a:avLst/>
          </a:prstGeom>
          <a:ln w="28575">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409489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714244"/>
          </a:xfrm>
        </p:spPr>
        <p:txBody>
          <a:bodyPr/>
          <a:lstStyle/>
          <a:p>
            <a:r>
              <a:rPr lang="en-US" dirty="0"/>
              <a:t>Elements of the  User Interface</a:t>
            </a:r>
          </a:p>
        </p:txBody>
      </p:sp>
      <p:sp>
        <p:nvSpPr>
          <p:cNvPr id="3" name="Content Placeholder 2"/>
          <p:cNvSpPr>
            <a:spLocks noGrp="1"/>
          </p:cNvSpPr>
          <p:nvPr>
            <p:ph idx="1"/>
          </p:nvPr>
        </p:nvSpPr>
        <p:spPr>
          <a:xfrm>
            <a:off x="838200" y="1282044"/>
            <a:ext cx="10515600" cy="5005633"/>
          </a:xfrm>
        </p:spPr>
        <p:txBody>
          <a:bodyPr>
            <a:normAutofit fontScale="92500"/>
          </a:bodyPr>
          <a:lstStyle/>
          <a:p>
            <a:pPr marL="514350" indent="-514350">
              <a:spcAft>
                <a:spcPts val="800"/>
              </a:spcAft>
              <a:buFont typeface="+mj-lt"/>
              <a:buAutoNum type="arabicPeriod"/>
            </a:pPr>
            <a:r>
              <a:rPr lang="en-US" dirty="0">
                <a:solidFill>
                  <a:srgbClr val="C00000"/>
                </a:solidFill>
              </a:rPr>
              <a:t>Workspace</a:t>
            </a:r>
            <a:r>
              <a:rPr lang="en-US" dirty="0"/>
              <a:t>: The main pane (in the middle) is the flow creation area. It is where nodes are dragged, dropped, and connected with wires. </a:t>
            </a:r>
          </a:p>
          <a:p>
            <a:pPr marL="514350" indent="-514350">
              <a:spcAft>
                <a:spcPts val="800"/>
              </a:spcAft>
              <a:buFont typeface="+mj-lt"/>
              <a:buAutoNum type="arabicPeriod"/>
            </a:pPr>
            <a:r>
              <a:rPr lang="en-US" dirty="0">
                <a:solidFill>
                  <a:srgbClr val="C00000"/>
                </a:solidFill>
              </a:rPr>
              <a:t>Tabs</a:t>
            </a:r>
            <a:r>
              <a:rPr lang="en-US" dirty="0"/>
              <a:t>: located along the top of the workspace pane. Each tab holds a workspace.</a:t>
            </a:r>
          </a:p>
          <a:p>
            <a:pPr marL="514350" indent="-514350">
              <a:spcAft>
                <a:spcPts val="800"/>
              </a:spcAft>
              <a:buFont typeface="+mj-lt"/>
              <a:buAutoNum type="arabicPeriod"/>
            </a:pPr>
            <a:r>
              <a:rPr lang="en-US" dirty="0">
                <a:solidFill>
                  <a:srgbClr val="C00000"/>
                </a:solidFill>
              </a:rPr>
              <a:t>Node pane:</a:t>
            </a:r>
            <a:r>
              <a:rPr lang="en-US" dirty="0"/>
              <a:t> located on the left and contains all the built-in nodes. Nodes are grouped into categories, </a:t>
            </a:r>
            <a:r>
              <a:rPr lang="en-US" i="1" dirty="0"/>
              <a:t>input</a:t>
            </a:r>
            <a:r>
              <a:rPr lang="en-US" dirty="0"/>
              <a:t>, </a:t>
            </a:r>
            <a:r>
              <a:rPr lang="en-US" i="1" dirty="0"/>
              <a:t>output</a:t>
            </a:r>
            <a:r>
              <a:rPr lang="en-US" dirty="0"/>
              <a:t>, </a:t>
            </a:r>
            <a:r>
              <a:rPr lang="en-US" i="1" dirty="0"/>
              <a:t>function</a:t>
            </a:r>
            <a:r>
              <a:rPr lang="en-US" dirty="0"/>
              <a:t>, etc. </a:t>
            </a:r>
          </a:p>
          <a:p>
            <a:pPr marL="514350" indent="-514350">
              <a:spcAft>
                <a:spcPts val="800"/>
              </a:spcAft>
              <a:buFont typeface="+mj-lt"/>
              <a:buAutoNum type="arabicPeriod"/>
            </a:pPr>
            <a:r>
              <a:rPr lang="en-US" dirty="0">
                <a:solidFill>
                  <a:srgbClr val="C00000"/>
                </a:solidFill>
              </a:rPr>
              <a:t>Info and Debug tabs: </a:t>
            </a:r>
            <a:r>
              <a:rPr lang="en-US" dirty="0"/>
              <a:t>located on the right-hand side. Info shows documentation for the selected node. Debug shows the output of debug nodes, errors and warnings.</a:t>
            </a:r>
          </a:p>
          <a:p>
            <a:pPr marL="514350" indent="-514350">
              <a:buFont typeface="+mj-lt"/>
              <a:buAutoNum type="arabicPeriod"/>
            </a:pPr>
            <a:r>
              <a:rPr lang="en-US" dirty="0">
                <a:solidFill>
                  <a:srgbClr val="C00000"/>
                </a:solidFill>
              </a:rPr>
              <a:t>Toolbar</a:t>
            </a:r>
            <a:r>
              <a:rPr lang="en-US" dirty="0"/>
              <a:t>: located on the top, right-hand side, are two widgets: a </a:t>
            </a:r>
            <a:r>
              <a:rPr lang="en-US" dirty="0">
                <a:solidFill>
                  <a:srgbClr val="00B0F0"/>
                </a:solidFill>
              </a:rPr>
              <a:t>deploy</a:t>
            </a:r>
            <a:r>
              <a:rPr lang="en-US" dirty="0"/>
              <a:t> button for executing a flow; and a </a:t>
            </a:r>
            <a:r>
              <a:rPr lang="en-US" dirty="0">
                <a:solidFill>
                  <a:srgbClr val="00B0F0"/>
                </a:solidFill>
              </a:rPr>
              <a:t>pulldown</a:t>
            </a:r>
            <a:r>
              <a:rPr lang="en-US" dirty="0"/>
              <a:t> menu for admin and control. </a:t>
            </a:r>
          </a:p>
        </p:txBody>
      </p:sp>
      <p:sp>
        <p:nvSpPr>
          <p:cNvPr id="4" name="Slide Number Placeholder 3"/>
          <p:cNvSpPr>
            <a:spLocks noGrp="1"/>
          </p:cNvSpPr>
          <p:nvPr>
            <p:ph type="sldNum" sz="quarter" idx="12"/>
          </p:nvPr>
        </p:nvSpPr>
        <p:spPr/>
        <p:txBody>
          <a:bodyPr/>
          <a:lstStyle/>
          <a:p>
            <a:fld id="{3F264B8E-D8B2-483A-9B90-F4BCED666257}" type="slidenum">
              <a:rPr lang="en-US" smtClean="0"/>
              <a:t>7</a:t>
            </a:fld>
            <a:endParaRPr lang="en-US"/>
          </a:p>
        </p:txBody>
      </p:sp>
    </p:spTree>
    <p:extLst>
      <p:ext uri="{BB962C8B-B14F-4D97-AF65-F5344CB8AC3E}">
        <p14:creationId xmlns:p14="http://schemas.microsoft.com/office/powerpoint/2010/main" val="71449388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DC5A13-649F-449D-8AD4-78C9EF25B947}"/>
              </a:ext>
            </a:extLst>
          </p:cNvPr>
          <p:cNvSpPr>
            <a:spLocks noGrp="1"/>
          </p:cNvSpPr>
          <p:nvPr>
            <p:ph type="title"/>
          </p:nvPr>
        </p:nvSpPr>
        <p:spPr>
          <a:xfrm>
            <a:off x="838200" y="126124"/>
            <a:ext cx="10515600" cy="910610"/>
          </a:xfrm>
        </p:spPr>
        <p:txBody>
          <a:bodyPr/>
          <a:lstStyle/>
          <a:p>
            <a:r>
              <a:rPr lang="en-US" dirty="0"/>
              <a:t>Displaying Status in UI</a:t>
            </a:r>
          </a:p>
        </p:txBody>
      </p:sp>
      <p:sp>
        <p:nvSpPr>
          <p:cNvPr id="4" name="Slide Number Placeholder 3">
            <a:extLst>
              <a:ext uri="{FF2B5EF4-FFF2-40B4-BE49-F238E27FC236}">
                <a16:creationId xmlns:a16="http://schemas.microsoft.com/office/drawing/2014/main" id="{66BC927E-F698-4631-BD02-FA2310708E89}"/>
              </a:ext>
            </a:extLst>
          </p:cNvPr>
          <p:cNvSpPr>
            <a:spLocks noGrp="1"/>
          </p:cNvSpPr>
          <p:nvPr>
            <p:ph type="sldNum" sz="quarter" idx="12"/>
          </p:nvPr>
        </p:nvSpPr>
        <p:spPr/>
        <p:txBody>
          <a:bodyPr/>
          <a:lstStyle/>
          <a:p>
            <a:fld id="{3F264B8E-D8B2-483A-9B90-F4BCED666257}" type="slidenum">
              <a:rPr lang="en-US" smtClean="0"/>
              <a:t>70</a:t>
            </a:fld>
            <a:endParaRPr lang="en-US"/>
          </a:p>
        </p:txBody>
      </p:sp>
      <p:pic>
        <p:nvPicPr>
          <p:cNvPr id="8" name="Content Placeholder 7">
            <a:extLst>
              <a:ext uri="{FF2B5EF4-FFF2-40B4-BE49-F238E27FC236}">
                <a16:creationId xmlns:a16="http://schemas.microsoft.com/office/drawing/2014/main" id="{31066543-1AFB-417B-9296-DD31E9087DB5}"/>
              </a:ext>
            </a:extLst>
          </p:cNvPr>
          <p:cNvPicPr>
            <a:picLocks noGrp="1" noChangeAspect="1"/>
          </p:cNvPicPr>
          <p:nvPr>
            <p:ph idx="1"/>
          </p:nvPr>
        </p:nvPicPr>
        <p:blipFill>
          <a:blip r:embed="rId2"/>
          <a:stretch>
            <a:fillRect/>
          </a:stretch>
        </p:blipFill>
        <p:spPr>
          <a:xfrm>
            <a:off x="455809" y="1113364"/>
            <a:ext cx="10515600" cy="2096330"/>
          </a:xfrm>
          <a:prstGeom prst="rect">
            <a:avLst/>
          </a:prstGeom>
        </p:spPr>
      </p:pic>
      <p:pic>
        <p:nvPicPr>
          <p:cNvPr id="9" name="Picture 8">
            <a:extLst>
              <a:ext uri="{FF2B5EF4-FFF2-40B4-BE49-F238E27FC236}">
                <a16:creationId xmlns:a16="http://schemas.microsoft.com/office/drawing/2014/main" id="{EA76FA1E-4E90-43C4-8F03-73E57C9BF408}"/>
              </a:ext>
            </a:extLst>
          </p:cNvPr>
          <p:cNvPicPr>
            <a:picLocks noChangeAspect="1"/>
          </p:cNvPicPr>
          <p:nvPr/>
        </p:nvPicPr>
        <p:blipFill>
          <a:blip r:embed="rId3"/>
          <a:stretch>
            <a:fillRect/>
          </a:stretch>
        </p:blipFill>
        <p:spPr>
          <a:xfrm>
            <a:off x="4061726" y="3628845"/>
            <a:ext cx="7122468" cy="2817963"/>
          </a:xfrm>
          <a:prstGeom prst="rect">
            <a:avLst/>
          </a:prstGeom>
          <a:ln>
            <a:solidFill>
              <a:schemeClr val="accent1"/>
            </a:solidFill>
          </a:ln>
        </p:spPr>
      </p:pic>
      <p:cxnSp>
        <p:nvCxnSpPr>
          <p:cNvPr id="10" name="Straight Arrow Connector 9">
            <a:extLst>
              <a:ext uri="{FF2B5EF4-FFF2-40B4-BE49-F238E27FC236}">
                <a16:creationId xmlns:a16="http://schemas.microsoft.com/office/drawing/2014/main" id="{540A58F4-41C1-44BC-8DFA-EE478DC2C668}"/>
              </a:ext>
            </a:extLst>
          </p:cNvPr>
          <p:cNvCxnSpPr>
            <a:cxnSpLocks/>
          </p:cNvCxnSpPr>
          <p:nvPr/>
        </p:nvCxnSpPr>
        <p:spPr>
          <a:xfrm>
            <a:off x="8610600" y="3134264"/>
            <a:ext cx="0" cy="494581"/>
          </a:xfrm>
          <a:prstGeom prst="straightConnector1">
            <a:avLst/>
          </a:prstGeom>
          <a:ln w="28575">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650606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E7118C-563B-4897-BC0E-17AEDBD8F57B}"/>
              </a:ext>
            </a:extLst>
          </p:cNvPr>
          <p:cNvSpPr>
            <a:spLocks noGrp="1"/>
          </p:cNvSpPr>
          <p:nvPr>
            <p:ph type="title"/>
          </p:nvPr>
        </p:nvSpPr>
        <p:spPr>
          <a:xfrm>
            <a:off x="838200" y="365125"/>
            <a:ext cx="10515600" cy="689385"/>
          </a:xfrm>
        </p:spPr>
        <p:txBody>
          <a:bodyPr>
            <a:normAutofit fontScale="90000"/>
          </a:bodyPr>
          <a:lstStyle/>
          <a:p>
            <a:r>
              <a:rPr lang="en-US" dirty="0"/>
              <a:t>Using Text-to-Speech</a:t>
            </a:r>
          </a:p>
        </p:txBody>
      </p:sp>
      <p:pic>
        <p:nvPicPr>
          <p:cNvPr id="5" name="Content Placeholder 4">
            <a:extLst>
              <a:ext uri="{FF2B5EF4-FFF2-40B4-BE49-F238E27FC236}">
                <a16:creationId xmlns:a16="http://schemas.microsoft.com/office/drawing/2014/main" id="{32ABDBD7-05F0-4860-8090-EB63C116286D}"/>
              </a:ext>
            </a:extLst>
          </p:cNvPr>
          <p:cNvPicPr>
            <a:picLocks noGrp="1" noChangeAspect="1"/>
          </p:cNvPicPr>
          <p:nvPr>
            <p:ph idx="1"/>
          </p:nvPr>
        </p:nvPicPr>
        <p:blipFill>
          <a:blip r:embed="rId2"/>
          <a:stretch>
            <a:fillRect/>
          </a:stretch>
        </p:blipFill>
        <p:spPr>
          <a:xfrm>
            <a:off x="771833" y="1169432"/>
            <a:ext cx="10515600" cy="3171246"/>
          </a:xfrm>
          <a:prstGeom prst="rect">
            <a:avLst/>
          </a:prstGeom>
        </p:spPr>
      </p:pic>
      <p:sp>
        <p:nvSpPr>
          <p:cNvPr id="4" name="Slide Number Placeholder 3">
            <a:extLst>
              <a:ext uri="{FF2B5EF4-FFF2-40B4-BE49-F238E27FC236}">
                <a16:creationId xmlns:a16="http://schemas.microsoft.com/office/drawing/2014/main" id="{5936B015-8B01-4BE6-9FCC-F0402CB770E2}"/>
              </a:ext>
            </a:extLst>
          </p:cNvPr>
          <p:cNvSpPr>
            <a:spLocks noGrp="1"/>
          </p:cNvSpPr>
          <p:nvPr>
            <p:ph type="sldNum" sz="quarter" idx="12"/>
          </p:nvPr>
        </p:nvSpPr>
        <p:spPr/>
        <p:txBody>
          <a:bodyPr/>
          <a:lstStyle/>
          <a:p>
            <a:fld id="{3F264B8E-D8B2-483A-9B90-F4BCED666257}" type="slidenum">
              <a:rPr lang="en-US" smtClean="0"/>
              <a:t>71</a:t>
            </a:fld>
            <a:endParaRPr lang="en-US"/>
          </a:p>
        </p:txBody>
      </p:sp>
      <p:pic>
        <p:nvPicPr>
          <p:cNvPr id="6" name="Picture 5">
            <a:extLst>
              <a:ext uri="{FF2B5EF4-FFF2-40B4-BE49-F238E27FC236}">
                <a16:creationId xmlns:a16="http://schemas.microsoft.com/office/drawing/2014/main" id="{CBBC0FF6-0F42-499A-9D4D-2F57CB56DDDE}"/>
              </a:ext>
            </a:extLst>
          </p:cNvPr>
          <p:cNvPicPr>
            <a:picLocks noChangeAspect="1"/>
          </p:cNvPicPr>
          <p:nvPr/>
        </p:nvPicPr>
        <p:blipFill>
          <a:blip r:embed="rId3"/>
          <a:stretch>
            <a:fillRect/>
          </a:stretch>
        </p:blipFill>
        <p:spPr>
          <a:xfrm>
            <a:off x="245853" y="4744656"/>
            <a:ext cx="6268806" cy="874016"/>
          </a:xfrm>
          <a:prstGeom prst="rect">
            <a:avLst/>
          </a:prstGeom>
          <a:ln>
            <a:solidFill>
              <a:schemeClr val="accent1"/>
            </a:solidFill>
          </a:ln>
        </p:spPr>
      </p:pic>
      <p:pic>
        <p:nvPicPr>
          <p:cNvPr id="7" name="Picture 6">
            <a:extLst>
              <a:ext uri="{FF2B5EF4-FFF2-40B4-BE49-F238E27FC236}">
                <a16:creationId xmlns:a16="http://schemas.microsoft.com/office/drawing/2014/main" id="{6285DA40-E7D0-4943-AD7B-A3415F71D1D6}"/>
              </a:ext>
            </a:extLst>
          </p:cNvPr>
          <p:cNvPicPr>
            <a:picLocks noChangeAspect="1"/>
          </p:cNvPicPr>
          <p:nvPr/>
        </p:nvPicPr>
        <p:blipFill>
          <a:blip r:embed="rId4"/>
          <a:stretch>
            <a:fillRect/>
          </a:stretch>
        </p:blipFill>
        <p:spPr>
          <a:xfrm>
            <a:off x="6164089" y="4633312"/>
            <a:ext cx="5878062" cy="1192394"/>
          </a:xfrm>
          <a:prstGeom prst="rect">
            <a:avLst/>
          </a:prstGeom>
          <a:ln>
            <a:solidFill>
              <a:schemeClr val="accent1"/>
            </a:solidFill>
          </a:ln>
        </p:spPr>
      </p:pic>
      <p:cxnSp>
        <p:nvCxnSpPr>
          <p:cNvPr id="8" name="Straight Arrow Connector 7">
            <a:extLst>
              <a:ext uri="{FF2B5EF4-FFF2-40B4-BE49-F238E27FC236}">
                <a16:creationId xmlns:a16="http://schemas.microsoft.com/office/drawing/2014/main" id="{6F0E466D-E7AB-489F-B6C2-FCDBEE4BDA83}"/>
              </a:ext>
            </a:extLst>
          </p:cNvPr>
          <p:cNvCxnSpPr>
            <a:cxnSpLocks/>
          </p:cNvCxnSpPr>
          <p:nvPr/>
        </p:nvCxnSpPr>
        <p:spPr>
          <a:xfrm>
            <a:off x="9944819" y="4250075"/>
            <a:ext cx="0" cy="383237"/>
          </a:xfrm>
          <a:prstGeom prst="straightConnector1">
            <a:avLst/>
          </a:prstGeom>
          <a:ln w="28575">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00CD39B-C3B1-400E-A1A6-3D75B04417FE}"/>
              </a:ext>
            </a:extLst>
          </p:cNvPr>
          <p:cNvCxnSpPr>
            <a:cxnSpLocks/>
          </p:cNvCxnSpPr>
          <p:nvPr/>
        </p:nvCxnSpPr>
        <p:spPr>
          <a:xfrm>
            <a:off x="5459084" y="4250075"/>
            <a:ext cx="0" cy="494581"/>
          </a:xfrm>
          <a:prstGeom prst="straightConnector1">
            <a:avLst/>
          </a:prstGeom>
          <a:ln w="28575">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773227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E434452-B2D4-47E0-B265-4919D1BB563B}"/>
              </a:ext>
            </a:extLst>
          </p:cNvPr>
          <p:cNvSpPr>
            <a:spLocks noGrp="1"/>
          </p:cNvSpPr>
          <p:nvPr>
            <p:ph idx="1"/>
          </p:nvPr>
        </p:nvSpPr>
        <p:spPr>
          <a:xfrm>
            <a:off x="619760" y="1434465"/>
            <a:ext cx="10515600" cy="4351338"/>
          </a:xfrm>
        </p:spPr>
        <p:txBody>
          <a:bodyPr>
            <a:normAutofit fontScale="47500" lnSpcReduction="20000"/>
          </a:bodyPr>
          <a:lstStyle/>
          <a:p>
            <a:pPr marL="0" indent="0">
              <a:buNone/>
            </a:pPr>
            <a:r>
              <a:rPr lang="en-US" dirty="0"/>
              <a:t>[{"id":"9f278519.197868","type":"mqtt out","z":"884eab00.fbd418","name":"","topic":"","qos":"","retain":"","broker":"3d440c20.e28004","x":510,"y":80,"wires":[]},{"id":"5f74fc71.724b64","type":"inject","z":"884eab00.fbd418","name":"Garage","topic":"security/</a:t>
            </a:r>
            <a:r>
              <a:rPr lang="en-US" dirty="0" err="1"/>
              <a:t>garage","payload</a:t>
            </a:r>
            <a:r>
              <a:rPr lang="en-US" dirty="0"/>
              <a:t>":"{\"area\":\"garage\", \"door\":\"open\"}","payloadType":"str","repeat":"","crontab":"","once":false,"x":108.00001525878906,"y":51,"wires":[["cbfcb9e8.bed948"]]},{"id":"189ceabd.39bc95","type":"inject","z":"884eab00.fbd418","name":"Front </a:t>
            </a:r>
            <a:r>
              <a:rPr lang="en-US" dirty="0" err="1"/>
              <a:t>Door","topic":"security</a:t>
            </a:r>
            <a:r>
              <a:rPr lang="en-US" dirty="0"/>
              <a:t>/</a:t>
            </a:r>
            <a:r>
              <a:rPr lang="en-US" dirty="0" err="1"/>
              <a:t>home","payload</a:t>
            </a:r>
            <a:r>
              <a:rPr lang="en-US" dirty="0"/>
              <a:t>":"{\"area\" : \"front door\", \"status\" : \"unlocked\"}","payloadType":"str","repeat":"","crontab":"","once":false,"x":117.00001525878906,"y":125,"wires":[["cbfcb9e8.bed948"]]},{"id":"76af9f35.5eecb","type":"mqtt in","z":"884eab00.fbd418","name":"","topic":"security/+","qos":"2","broker":"f29c7bf7.63d588","x":140,"y":280,"wires":[["d69cb2b8.d80c9"]]},{"id":"6bbc3fd0.4cd51","type":"debug","z":"884eab00.fbd418","name":"","active":true,"console":"false","complete":"payload","x":462,"y":342.5,"wires":[]},{"id":"e4403395.66daf","type":"function","z":"884eab00.fbd418","name":"Process Alert","</a:t>
            </a:r>
            <a:r>
              <a:rPr lang="en-US" dirty="0" err="1"/>
              <a:t>func</a:t>
            </a:r>
            <a:r>
              <a:rPr lang="en-US" dirty="0"/>
              <a:t>":"if (</a:t>
            </a:r>
            <a:r>
              <a:rPr lang="en-US" dirty="0" err="1"/>
              <a:t>msg.payload.area</a:t>
            </a:r>
            <a:r>
              <a:rPr lang="en-US" dirty="0"/>
              <a:t>==\"garage\")\n    </a:t>
            </a:r>
            <a:r>
              <a:rPr lang="en-US" dirty="0" err="1"/>
              <a:t>msg.payload.action</a:t>
            </a:r>
            <a:r>
              <a:rPr lang="en-US" dirty="0"/>
              <a:t> = \"close garage door\";\</a:t>
            </a:r>
            <a:r>
              <a:rPr lang="en-US" dirty="0" err="1"/>
              <a:t>nelse</a:t>
            </a:r>
            <a:r>
              <a:rPr lang="en-US" dirty="0"/>
              <a:t> if(</a:t>
            </a:r>
            <a:r>
              <a:rPr lang="en-US" dirty="0" err="1"/>
              <a:t>msg.payload.area</a:t>
            </a:r>
            <a:r>
              <a:rPr lang="en-US" dirty="0"/>
              <a:t>==\"front door\")\n    </a:t>
            </a:r>
            <a:r>
              <a:rPr lang="en-US" dirty="0" err="1"/>
              <a:t>msg.payload.action</a:t>
            </a:r>
            <a:r>
              <a:rPr lang="en-US" dirty="0"/>
              <a:t> = \"lock front door\"\</a:t>
            </a:r>
            <a:r>
              <a:rPr lang="en-US" dirty="0" err="1"/>
              <a:t>nreturn</a:t>
            </a:r>
            <a:r>
              <a:rPr lang="en-US" dirty="0"/>
              <a:t> msg;","outputs":1,"noerr":0,"x":280,"y":342.5,"wires":[["6bbc3fd0.4cd51","c54c243b.1dde28"]]},{"id":"d69cb2b8.d80c9","type":"json","z":"884eab00.fbd418","name":"","x":304,"y":280.5,"wires":[["e4403395.66daf"]]},{"id":"cbfcb9e8.bed948","type":"function","z":"884eab00.fbd418","name":"Control Switch","</a:t>
            </a:r>
            <a:r>
              <a:rPr lang="en-US" dirty="0" err="1"/>
              <a:t>func</a:t>
            </a:r>
            <a:r>
              <a:rPr lang="en-US" dirty="0"/>
              <a:t>":"</a:t>
            </a:r>
            <a:r>
              <a:rPr lang="en-US" dirty="0" err="1"/>
              <a:t>var</a:t>
            </a:r>
            <a:r>
              <a:rPr lang="en-US" dirty="0"/>
              <a:t> circuit = </a:t>
            </a:r>
            <a:r>
              <a:rPr lang="en-US" dirty="0" err="1"/>
              <a:t>context.get</a:t>
            </a:r>
            <a:r>
              <a:rPr lang="en-US" dirty="0"/>
              <a:t>(\"circuit\")||\"open\";\</a:t>
            </a:r>
            <a:r>
              <a:rPr lang="en-US" dirty="0" err="1"/>
              <a:t>nif</a:t>
            </a:r>
            <a:r>
              <a:rPr lang="en-US" dirty="0"/>
              <a:t>(</a:t>
            </a:r>
            <a:r>
              <a:rPr lang="en-US" dirty="0" err="1"/>
              <a:t>msg.payload.circuit</a:t>
            </a:r>
            <a:r>
              <a:rPr lang="en-US" dirty="0"/>
              <a:t> == \"open\"){\n    </a:t>
            </a:r>
            <a:r>
              <a:rPr lang="en-US" dirty="0" err="1"/>
              <a:t>context.set</a:t>
            </a:r>
            <a:r>
              <a:rPr lang="en-US" dirty="0"/>
              <a:t>(\"circuit\", \"open\");\n    return null;\n} else if(</a:t>
            </a:r>
            <a:r>
              <a:rPr lang="en-US" dirty="0" err="1"/>
              <a:t>msg.payload.circuit</a:t>
            </a:r>
            <a:r>
              <a:rPr lang="en-US" dirty="0"/>
              <a:t> == \"closed\"){\n    </a:t>
            </a:r>
            <a:r>
              <a:rPr lang="en-US" dirty="0" err="1"/>
              <a:t>context.set</a:t>
            </a:r>
            <a:r>
              <a:rPr lang="en-US" dirty="0"/>
              <a:t>(\"circuit\", \"closed\");\n    return null;\n}\</a:t>
            </a:r>
            <a:r>
              <a:rPr lang="en-US" dirty="0" err="1"/>
              <a:t>nvar</a:t>
            </a:r>
            <a:r>
              <a:rPr lang="en-US" dirty="0"/>
              <a:t> c = </a:t>
            </a:r>
            <a:r>
              <a:rPr lang="en-US" dirty="0" err="1"/>
              <a:t>context.get</a:t>
            </a:r>
            <a:r>
              <a:rPr lang="en-US" dirty="0"/>
              <a:t>(\"circuit\");\</a:t>
            </a:r>
            <a:r>
              <a:rPr lang="en-US" dirty="0" err="1"/>
              <a:t>nif</a:t>
            </a:r>
            <a:r>
              <a:rPr lang="en-US" dirty="0"/>
              <a:t>(c == \"closed\") return msg;","outputs":1,"noerr":0,"x":320,"y":80,"wires":[["9f278519.197868"]]},{"id":"717a9b06.32f1c4","type":"ui_switch","z":"884eab00.fbd418","name":"switch","label":"switch","group":"8212f405.597be8","order":0,"width":0,"height":0,"passthru":true,"decouple":"false","topic":"","style":"","onvalue":"{\"circuit\":\"closed\"}","</a:t>
            </a:r>
            <a:r>
              <a:rPr lang="en-US" dirty="0" err="1"/>
              <a:t>onvalueType</a:t>
            </a:r>
            <a:r>
              <a:rPr lang="en-US" dirty="0"/>
              <a:t>":"</a:t>
            </a:r>
            <a:r>
              <a:rPr lang="en-US" dirty="0" err="1"/>
              <a:t>json</a:t>
            </a:r>
            <a:r>
              <a:rPr lang="en-US" dirty="0"/>
              <a:t>","</a:t>
            </a:r>
            <a:r>
              <a:rPr lang="en-US" dirty="0" err="1"/>
              <a:t>onicon</a:t>
            </a:r>
            <a:r>
              <a:rPr lang="en-US" dirty="0"/>
              <a:t>":"","</a:t>
            </a:r>
            <a:r>
              <a:rPr lang="en-US" dirty="0" err="1"/>
              <a:t>oncolor</a:t>
            </a:r>
            <a:r>
              <a:rPr lang="en-US" dirty="0"/>
              <a:t>":"","</a:t>
            </a:r>
            <a:r>
              <a:rPr lang="en-US" dirty="0" err="1"/>
              <a:t>offvalue</a:t>
            </a:r>
            <a:r>
              <a:rPr lang="en-US" dirty="0"/>
              <a:t>":"{\"circuit\":\"open\"}","offvalueType":"json","officon":"","offcolor":"","x":180,"y":180,"wires":[["cbfcb9e8.bed948"]]},{"id":"8421caca.5554a8","type":"ui_audio","z":"884eab00.fbd418","name":"","group":"8212f405.597be8","voice":"4","always":true,"x":500,"y":400,"wires":[]},{"id":"c54c243b.1dde28","type":"function","z":"884eab00.fbd418","name":"Prepare Speech","</a:t>
            </a:r>
            <a:r>
              <a:rPr lang="en-US" dirty="0" err="1"/>
              <a:t>func</a:t>
            </a:r>
            <a:r>
              <a:rPr lang="en-US" dirty="0"/>
              <a:t>":"</a:t>
            </a:r>
            <a:r>
              <a:rPr lang="en-US" dirty="0" err="1"/>
              <a:t>msg.payload</a:t>
            </a:r>
            <a:r>
              <a:rPr lang="en-US" dirty="0"/>
              <a:t> = \"Alert\";\</a:t>
            </a:r>
            <a:r>
              <a:rPr lang="en-US" dirty="0" err="1"/>
              <a:t>nreturn</a:t>
            </a:r>
            <a:r>
              <a:rPr lang="en-US" dirty="0"/>
              <a:t> msg;","outputs":1,"noerr":0,"x":320,"y":400,"wires":[["8421caca.5554a8"]]},{"id":"3d440c20.e28004","type":"mqtt-broker","z":"884eab00.fbd418","broker":"127.0.0.1","port":"1883","clientid":"","usetls":false,"compatmode":true,"keepalive":"60","cleansession":true,"willTopic":"","willQos":"0","willPayload":"","birthTopic":"","birthQos":"0","birthPayload":""},{"id":"f29c7bf7.63d588","type":"mqtt-broker","z":"884eab00.fbd418","broker":"127.0.0.1","port":"1883","clientid":"","usetls":false,"compatmode":true,"keepalive":"60","cleansession":true,"willTopic":"","willQos":"0","willPayload":"","birthTopic":"","birthQos":"0","birthPayload":""},{"id":"8212f405.597be8","type":"ui_group","name":"Group 1","tab":"3ecc6ab0.77f806","order":1,"disp":true,"width":6},{"id":"3ecc6ab0.77f806","type":"ui_tab","z":"","name":"Security","icon":"dashboard","order":2}]</a:t>
            </a:r>
          </a:p>
        </p:txBody>
      </p:sp>
      <p:sp>
        <p:nvSpPr>
          <p:cNvPr id="4" name="Slide Number Placeholder 3">
            <a:extLst>
              <a:ext uri="{FF2B5EF4-FFF2-40B4-BE49-F238E27FC236}">
                <a16:creationId xmlns:a16="http://schemas.microsoft.com/office/drawing/2014/main" id="{B81F2423-24F3-461C-BCCF-DAF75212A2A4}"/>
              </a:ext>
            </a:extLst>
          </p:cNvPr>
          <p:cNvSpPr>
            <a:spLocks noGrp="1"/>
          </p:cNvSpPr>
          <p:nvPr>
            <p:ph type="sldNum" sz="quarter" idx="12"/>
          </p:nvPr>
        </p:nvSpPr>
        <p:spPr/>
        <p:txBody>
          <a:bodyPr/>
          <a:lstStyle/>
          <a:p>
            <a:fld id="{3F264B8E-D8B2-483A-9B90-F4BCED666257}" type="slidenum">
              <a:rPr lang="en-US" smtClean="0"/>
              <a:t>72</a:t>
            </a:fld>
            <a:endParaRPr lang="en-US"/>
          </a:p>
        </p:txBody>
      </p:sp>
    </p:spTree>
    <p:extLst>
      <p:ext uri="{BB962C8B-B14F-4D97-AF65-F5344CB8AC3E}">
        <p14:creationId xmlns:p14="http://schemas.microsoft.com/office/powerpoint/2010/main" val="231838044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F8AD7F-2BFE-4792-B614-CD5A6113CEFC}"/>
              </a:ext>
            </a:extLst>
          </p:cNvPr>
          <p:cNvSpPr>
            <a:spLocks noGrp="1"/>
          </p:cNvSpPr>
          <p:nvPr>
            <p:ph type="title"/>
          </p:nvPr>
        </p:nvSpPr>
        <p:spPr>
          <a:xfrm>
            <a:off x="700177" y="267359"/>
            <a:ext cx="10515600" cy="733305"/>
          </a:xfrm>
        </p:spPr>
        <p:txBody>
          <a:bodyPr/>
          <a:lstStyle/>
          <a:p>
            <a:r>
              <a:rPr lang="en-US" dirty="0"/>
              <a:t>Showing Notifications</a:t>
            </a:r>
          </a:p>
        </p:txBody>
      </p:sp>
      <p:pic>
        <p:nvPicPr>
          <p:cNvPr id="5" name="Content Placeholder 4">
            <a:extLst>
              <a:ext uri="{FF2B5EF4-FFF2-40B4-BE49-F238E27FC236}">
                <a16:creationId xmlns:a16="http://schemas.microsoft.com/office/drawing/2014/main" id="{2F34168E-C881-46B4-8A8E-C69EDB1B1B06}"/>
              </a:ext>
            </a:extLst>
          </p:cNvPr>
          <p:cNvPicPr>
            <a:picLocks noGrp="1" noChangeAspect="1"/>
          </p:cNvPicPr>
          <p:nvPr>
            <p:ph idx="1"/>
          </p:nvPr>
        </p:nvPicPr>
        <p:blipFill>
          <a:blip r:embed="rId2"/>
          <a:stretch>
            <a:fillRect/>
          </a:stretch>
        </p:blipFill>
        <p:spPr>
          <a:xfrm>
            <a:off x="838200" y="884246"/>
            <a:ext cx="9082177" cy="3367698"/>
          </a:xfrm>
          <a:prstGeom prst="rect">
            <a:avLst/>
          </a:prstGeom>
        </p:spPr>
      </p:pic>
      <p:sp>
        <p:nvSpPr>
          <p:cNvPr id="4" name="Slide Number Placeholder 3">
            <a:extLst>
              <a:ext uri="{FF2B5EF4-FFF2-40B4-BE49-F238E27FC236}">
                <a16:creationId xmlns:a16="http://schemas.microsoft.com/office/drawing/2014/main" id="{110785E9-247D-4DB4-B019-6D07E532D527}"/>
              </a:ext>
            </a:extLst>
          </p:cNvPr>
          <p:cNvSpPr>
            <a:spLocks noGrp="1"/>
          </p:cNvSpPr>
          <p:nvPr>
            <p:ph type="sldNum" sz="quarter" idx="12"/>
          </p:nvPr>
        </p:nvSpPr>
        <p:spPr/>
        <p:txBody>
          <a:bodyPr/>
          <a:lstStyle/>
          <a:p>
            <a:fld id="{3F264B8E-D8B2-483A-9B90-F4BCED666257}" type="slidenum">
              <a:rPr lang="en-US" smtClean="0"/>
              <a:t>73</a:t>
            </a:fld>
            <a:endParaRPr lang="en-US"/>
          </a:p>
        </p:txBody>
      </p:sp>
      <p:pic>
        <p:nvPicPr>
          <p:cNvPr id="6" name="Picture 5">
            <a:extLst>
              <a:ext uri="{FF2B5EF4-FFF2-40B4-BE49-F238E27FC236}">
                <a16:creationId xmlns:a16="http://schemas.microsoft.com/office/drawing/2014/main" id="{4BC58A4F-A0B6-42C9-B636-D8B7A784CF2C}"/>
              </a:ext>
            </a:extLst>
          </p:cNvPr>
          <p:cNvPicPr>
            <a:picLocks noChangeAspect="1"/>
          </p:cNvPicPr>
          <p:nvPr/>
        </p:nvPicPr>
        <p:blipFill>
          <a:blip r:embed="rId3"/>
          <a:stretch>
            <a:fillRect/>
          </a:stretch>
        </p:blipFill>
        <p:spPr>
          <a:xfrm>
            <a:off x="4855774" y="4415326"/>
            <a:ext cx="5610944" cy="2306149"/>
          </a:xfrm>
          <a:prstGeom prst="rect">
            <a:avLst/>
          </a:prstGeom>
          <a:ln>
            <a:solidFill>
              <a:schemeClr val="accent1"/>
            </a:solidFill>
          </a:ln>
        </p:spPr>
      </p:pic>
      <p:cxnSp>
        <p:nvCxnSpPr>
          <p:cNvPr id="7" name="Straight Arrow Connector 6">
            <a:extLst>
              <a:ext uri="{FF2B5EF4-FFF2-40B4-BE49-F238E27FC236}">
                <a16:creationId xmlns:a16="http://schemas.microsoft.com/office/drawing/2014/main" id="{8BE76CA2-D6EB-412C-A631-CB838DD7A18B}"/>
              </a:ext>
            </a:extLst>
          </p:cNvPr>
          <p:cNvCxnSpPr>
            <a:cxnSpLocks/>
          </p:cNvCxnSpPr>
          <p:nvPr/>
        </p:nvCxnSpPr>
        <p:spPr>
          <a:xfrm>
            <a:off x="7466163" y="4139280"/>
            <a:ext cx="0" cy="323452"/>
          </a:xfrm>
          <a:prstGeom prst="straightConnector1">
            <a:avLst/>
          </a:prstGeom>
          <a:ln w="28575">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721663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6E663A-6837-4545-9963-E4F72929DA0A}"/>
              </a:ext>
            </a:extLst>
          </p:cNvPr>
          <p:cNvSpPr>
            <a:spLocks noGrp="1"/>
          </p:cNvSpPr>
          <p:nvPr>
            <p:ph type="title"/>
          </p:nvPr>
        </p:nvSpPr>
        <p:spPr>
          <a:xfrm>
            <a:off x="838200" y="107028"/>
            <a:ext cx="10515600" cy="940107"/>
          </a:xfrm>
        </p:spPr>
        <p:txBody>
          <a:bodyPr/>
          <a:lstStyle/>
          <a:p>
            <a:r>
              <a:rPr lang="en-US" dirty="0"/>
              <a:t>Using Dropdown Menus</a:t>
            </a:r>
          </a:p>
        </p:txBody>
      </p:sp>
      <p:pic>
        <p:nvPicPr>
          <p:cNvPr id="5" name="Content Placeholder 4">
            <a:extLst>
              <a:ext uri="{FF2B5EF4-FFF2-40B4-BE49-F238E27FC236}">
                <a16:creationId xmlns:a16="http://schemas.microsoft.com/office/drawing/2014/main" id="{C09177AB-1EAD-47D2-B28E-71D11BD6A1F4}"/>
              </a:ext>
            </a:extLst>
          </p:cNvPr>
          <p:cNvPicPr>
            <a:picLocks noGrp="1" noChangeAspect="1"/>
          </p:cNvPicPr>
          <p:nvPr>
            <p:ph idx="1"/>
          </p:nvPr>
        </p:nvPicPr>
        <p:blipFill>
          <a:blip r:embed="rId2"/>
          <a:stretch>
            <a:fillRect/>
          </a:stretch>
        </p:blipFill>
        <p:spPr>
          <a:xfrm>
            <a:off x="838200" y="1104617"/>
            <a:ext cx="4596442" cy="1168092"/>
          </a:xfrm>
          <a:prstGeom prst="rect">
            <a:avLst/>
          </a:prstGeom>
        </p:spPr>
      </p:pic>
      <p:sp>
        <p:nvSpPr>
          <p:cNvPr id="4" name="Slide Number Placeholder 3">
            <a:extLst>
              <a:ext uri="{FF2B5EF4-FFF2-40B4-BE49-F238E27FC236}">
                <a16:creationId xmlns:a16="http://schemas.microsoft.com/office/drawing/2014/main" id="{B2789DB2-94A0-40C2-A94A-B8DA26D98201}"/>
              </a:ext>
            </a:extLst>
          </p:cNvPr>
          <p:cNvSpPr>
            <a:spLocks noGrp="1"/>
          </p:cNvSpPr>
          <p:nvPr>
            <p:ph type="sldNum" sz="quarter" idx="12"/>
          </p:nvPr>
        </p:nvSpPr>
        <p:spPr/>
        <p:txBody>
          <a:bodyPr/>
          <a:lstStyle/>
          <a:p>
            <a:fld id="{3F264B8E-D8B2-483A-9B90-F4BCED666257}" type="slidenum">
              <a:rPr lang="en-US" smtClean="0"/>
              <a:t>74</a:t>
            </a:fld>
            <a:endParaRPr lang="en-US"/>
          </a:p>
        </p:txBody>
      </p:sp>
      <p:pic>
        <p:nvPicPr>
          <p:cNvPr id="6" name="Picture 5">
            <a:extLst>
              <a:ext uri="{FF2B5EF4-FFF2-40B4-BE49-F238E27FC236}">
                <a16:creationId xmlns:a16="http://schemas.microsoft.com/office/drawing/2014/main" id="{3ECCE340-500D-4FB3-A57A-A01FF7569E07}"/>
              </a:ext>
            </a:extLst>
          </p:cNvPr>
          <p:cNvPicPr>
            <a:picLocks noChangeAspect="1"/>
          </p:cNvPicPr>
          <p:nvPr/>
        </p:nvPicPr>
        <p:blipFill>
          <a:blip r:embed="rId3"/>
          <a:stretch>
            <a:fillRect/>
          </a:stretch>
        </p:blipFill>
        <p:spPr>
          <a:xfrm>
            <a:off x="2694086" y="2472761"/>
            <a:ext cx="6422365" cy="1464254"/>
          </a:xfrm>
          <a:prstGeom prst="rect">
            <a:avLst/>
          </a:prstGeom>
        </p:spPr>
      </p:pic>
      <p:pic>
        <p:nvPicPr>
          <p:cNvPr id="7" name="Picture 6">
            <a:extLst>
              <a:ext uri="{FF2B5EF4-FFF2-40B4-BE49-F238E27FC236}">
                <a16:creationId xmlns:a16="http://schemas.microsoft.com/office/drawing/2014/main" id="{3EEB718F-6CB2-4FFB-AD3F-47BA47C41A80}"/>
              </a:ext>
            </a:extLst>
          </p:cNvPr>
          <p:cNvPicPr>
            <a:picLocks noChangeAspect="1"/>
          </p:cNvPicPr>
          <p:nvPr/>
        </p:nvPicPr>
        <p:blipFill>
          <a:blip r:embed="rId4"/>
          <a:stretch>
            <a:fillRect/>
          </a:stretch>
        </p:blipFill>
        <p:spPr>
          <a:xfrm>
            <a:off x="546766" y="4137068"/>
            <a:ext cx="3988364" cy="2656408"/>
          </a:xfrm>
          <a:prstGeom prst="rect">
            <a:avLst/>
          </a:prstGeom>
          <a:ln>
            <a:solidFill>
              <a:schemeClr val="accent1"/>
            </a:solidFill>
          </a:ln>
        </p:spPr>
      </p:pic>
      <p:pic>
        <p:nvPicPr>
          <p:cNvPr id="8" name="Picture 7">
            <a:extLst>
              <a:ext uri="{FF2B5EF4-FFF2-40B4-BE49-F238E27FC236}">
                <a16:creationId xmlns:a16="http://schemas.microsoft.com/office/drawing/2014/main" id="{F999701D-142A-4EA3-9A41-E0DD8EF8DF97}"/>
              </a:ext>
            </a:extLst>
          </p:cNvPr>
          <p:cNvPicPr>
            <a:picLocks noChangeAspect="1"/>
          </p:cNvPicPr>
          <p:nvPr/>
        </p:nvPicPr>
        <p:blipFill>
          <a:blip r:embed="rId5"/>
          <a:stretch>
            <a:fillRect/>
          </a:stretch>
        </p:blipFill>
        <p:spPr>
          <a:xfrm>
            <a:off x="4704736" y="4066193"/>
            <a:ext cx="6563032" cy="2664258"/>
          </a:xfrm>
          <a:prstGeom prst="rect">
            <a:avLst/>
          </a:prstGeom>
          <a:ln>
            <a:solidFill>
              <a:schemeClr val="accent1"/>
            </a:solidFill>
          </a:ln>
        </p:spPr>
      </p:pic>
    </p:spTree>
    <p:extLst>
      <p:ext uri="{BB962C8B-B14F-4D97-AF65-F5344CB8AC3E}">
        <p14:creationId xmlns:p14="http://schemas.microsoft.com/office/powerpoint/2010/main" val="78765557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290CB1C-E1A1-47FB-9916-228F722075D2}"/>
              </a:ext>
            </a:extLst>
          </p:cNvPr>
          <p:cNvSpPr>
            <a:spLocks noGrp="1"/>
          </p:cNvSpPr>
          <p:nvPr>
            <p:ph idx="1"/>
          </p:nvPr>
        </p:nvSpPr>
        <p:spPr>
          <a:xfrm>
            <a:off x="838200" y="1825625"/>
            <a:ext cx="10515600" cy="3816050"/>
          </a:xfrm>
          <a:ln>
            <a:solidFill>
              <a:schemeClr val="accent1"/>
            </a:solidFill>
          </a:ln>
        </p:spPr>
        <p:txBody>
          <a:bodyPr>
            <a:normAutofit fontScale="47500" lnSpcReduction="20000"/>
          </a:bodyPr>
          <a:lstStyle/>
          <a:p>
            <a:pPr marL="0" indent="0">
              <a:buNone/>
            </a:pPr>
            <a:r>
              <a:rPr lang="en-US" dirty="0"/>
              <a:t>[{"id":"2f54db8d.603244","type":"mqtt out","z":"884eab00.fbd418","name":"","topic":"","qos":"","retain":"","broker":"36215945.f9c686","x":270,"y":120,"wires":[]},{"id":"6bb7dacb.228984","type":"inject","z":"884eab00.fbd418","name":"Garage","topic":"security/</a:t>
            </a:r>
            <a:r>
              <a:rPr lang="en-US" dirty="0" err="1"/>
              <a:t>garage","payload</a:t>
            </a:r>
            <a:r>
              <a:rPr lang="en-US" dirty="0"/>
              <a:t>":"{\"area\":\"garage\", \"door\":\"open\"}","payloadType":"str","repeat":"","crontab":"","once":false,"x":90,"y":100,"wires":[["2f54db8d.603244"]]},{"id":"15a04013.f24d8","type":"inject","z":"884eab00.fbd418","name":"Front </a:t>
            </a:r>
            <a:r>
              <a:rPr lang="en-US" dirty="0" err="1"/>
              <a:t>Door","topic":"security</a:t>
            </a:r>
            <a:r>
              <a:rPr lang="en-US" dirty="0"/>
              <a:t>/</a:t>
            </a:r>
            <a:r>
              <a:rPr lang="en-US" dirty="0" err="1"/>
              <a:t>home","payload</a:t>
            </a:r>
            <a:r>
              <a:rPr lang="en-US" dirty="0"/>
              <a:t>":"{\"area\" : \"front door\", \"status\" : \"unlocked\"}","payloadType":"str","repeat":"","crontab":"","once":false,"x":100,"y":140,"wires":[["2f54db8d.603244"]]},{"id":"219c74e3.fc74ac","type":"mqtt in","z":"884eab00.fbd418","name":"","topic":"security/+","qos":"2","broker":"23d214f1.58ad6c","x":80,"y":200,"wires":[["b12b2403.37b678"]]},{"id":"ea96c452.7ac028","type":"function","z":"884eab00.fbd418","name":"Process Alert","</a:t>
            </a:r>
            <a:r>
              <a:rPr lang="en-US" dirty="0" err="1"/>
              <a:t>func</a:t>
            </a:r>
            <a:r>
              <a:rPr lang="en-US" dirty="0"/>
              <a:t>":"</a:t>
            </a:r>
            <a:r>
              <a:rPr lang="en-US" dirty="0" err="1"/>
              <a:t>var</a:t>
            </a:r>
            <a:r>
              <a:rPr lang="en-US" dirty="0"/>
              <a:t> c = </a:t>
            </a:r>
            <a:r>
              <a:rPr lang="en-US" dirty="0" err="1"/>
              <a:t>context.get</a:t>
            </a:r>
            <a:r>
              <a:rPr lang="en-US" dirty="0"/>
              <a:t>('device')||null;\</a:t>
            </a:r>
            <a:r>
              <a:rPr lang="en-US" dirty="0" err="1"/>
              <a:t>nif</a:t>
            </a:r>
            <a:r>
              <a:rPr lang="en-US" dirty="0"/>
              <a:t>(msg.payload == 'Front' || msg.payload == 'Garage'){ \n    </a:t>
            </a:r>
            <a:r>
              <a:rPr lang="en-US" dirty="0" err="1"/>
              <a:t>context.set</a:t>
            </a:r>
            <a:r>
              <a:rPr lang="en-US" dirty="0"/>
              <a:t>('device', msg.payload);\n    return;\n} else if (</a:t>
            </a:r>
            <a:r>
              <a:rPr lang="en-US" dirty="0" err="1"/>
              <a:t>msg.payload.area</a:t>
            </a:r>
            <a:r>
              <a:rPr lang="en-US" dirty="0"/>
              <a:t>=='garage' &amp;&amp; c == 'Garage') {\n    </a:t>
            </a:r>
            <a:r>
              <a:rPr lang="en-US" dirty="0" err="1"/>
              <a:t>msg.payload.action</a:t>
            </a:r>
            <a:r>
              <a:rPr lang="en-US" dirty="0"/>
              <a:t> = \"Close garage door\";\n    return </a:t>
            </a:r>
            <a:r>
              <a:rPr lang="en-US" dirty="0" err="1"/>
              <a:t>msg</a:t>
            </a:r>
            <a:r>
              <a:rPr lang="en-US" dirty="0"/>
              <a:t>;\n} else if(</a:t>
            </a:r>
            <a:r>
              <a:rPr lang="en-US" dirty="0" err="1"/>
              <a:t>msg.payload.area</a:t>
            </a:r>
            <a:r>
              <a:rPr lang="en-US" dirty="0"/>
              <a:t>=='front door' &amp;&amp; c == 'Front'){\n    </a:t>
            </a:r>
            <a:r>
              <a:rPr lang="en-US" dirty="0" err="1"/>
              <a:t>msg.payload.action</a:t>
            </a:r>
            <a:r>
              <a:rPr lang="en-US" dirty="0"/>
              <a:t> = \"Lock front door!\";\n    return </a:t>
            </a:r>
            <a:r>
              <a:rPr lang="en-US" dirty="0" err="1"/>
              <a:t>msg</a:t>
            </a:r>
            <a:r>
              <a:rPr lang="en-US" dirty="0"/>
              <a:t>;\n}","outputs":1,"noerr":0,"x":250,"y":260,"wires":[["d4339b37.b13938"]]},{"id":"b12b2403.37b678","type":"json","z":"884eab00.fbd418","name":"","pretty":false,"x":230,"y":200,"wires":[["ea96c452.7ac028"]]},{"id":"d4339b37.b13938","type":"ui_text","z":"884eab00.fbd418","group":"5abcc8e5.f2f9d8","order":0,"width":0,"height":0,"name":"","label":"text","format":"{{</a:t>
            </a:r>
            <a:r>
              <a:rPr lang="en-US" dirty="0" err="1"/>
              <a:t>msg.payload.action</a:t>
            </a:r>
            <a:r>
              <a:rPr lang="en-US" dirty="0"/>
              <a:t>}}","layout":"row-spread","x":410,"y":260,"wires":[]},{"id":"46688af8.24bc54","type":"ui_dropdown","z":"884eab00.fbd418","name":"","label":"Device","place":"Select option","group":"5abcc8e5.f2f9d8","order":0,"width":0,"height":0,"passthru":true,"options":[{"label":"","value":"Garage","type":"</a:t>
            </a:r>
            <a:r>
              <a:rPr lang="en-US" dirty="0" err="1"/>
              <a:t>str</a:t>
            </a:r>
            <a:r>
              <a:rPr lang="en-US" dirty="0"/>
              <a:t>"},{"label":"","value":"Front","type":"</a:t>
            </a:r>
            <a:r>
              <a:rPr lang="en-US" dirty="0" err="1"/>
              <a:t>str</a:t>
            </a:r>
            <a:r>
              <a:rPr lang="en-US" dirty="0"/>
              <a:t>"}],"payload":"","topic":"","x":70,"y":260,"wires":[["ea96c452.7ac028"]]},{"id":"36215945.f9c686","type":"mqtt-broker","z":"884eab00.fbd418","broker":"127.0.0.1","port":"1883","clientid":"","usetls":false,"compatmode":true,"keepalive":"60","cleansession":true,"willTopic":"","willQos":"0","willPayload":"","birthTopic":"","birthQos":"0","birthPayload":""},{"id":"23d214f1.58ad6c","type":"mqtt-broker","z":"884eab00.fbd418","broker":"127.0.0.1","port":"1883","clientid":"","usetls":false,"compatmode":true,"keepalive":"60","cleansession":true,"willTopic":"","willQos":"0","willPayload":"","birthTopic":"","birthQos":"0","birthPayload":""},{"id":"5abcc8e5.f2f9d8","type":"ui_group","name":"Group 1","tab":"8d19f35d.59df8","order":1,"disp":true,"width":6},{"id":"8d19f35d.59df8","type":"ui_tab","name":"Tab 2","icon":"dashboard","order":2}]</a:t>
            </a:r>
          </a:p>
        </p:txBody>
      </p:sp>
      <p:sp>
        <p:nvSpPr>
          <p:cNvPr id="4" name="Slide Number Placeholder 3">
            <a:extLst>
              <a:ext uri="{FF2B5EF4-FFF2-40B4-BE49-F238E27FC236}">
                <a16:creationId xmlns:a16="http://schemas.microsoft.com/office/drawing/2014/main" id="{AD2921D5-D82F-459B-A663-984E235CE129}"/>
              </a:ext>
            </a:extLst>
          </p:cNvPr>
          <p:cNvSpPr>
            <a:spLocks noGrp="1"/>
          </p:cNvSpPr>
          <p:nvPr>
            <p:ph type="sldNum" sz="quarter" idx="12"/>
          </p:nvPr>
        </p:nvSpPr>
        <p:spPr/>
        <p:txBody>
          <a:bodyPr/>
          <a:lstStyle/>
          <a:p>
            <a:fld id="{3F264B8E-D8B2-483A-9B90-F4BCED666257}" type="slidenum">
              <a:rPr lang="en-US" smtClean="0"/>
              <a:t>75</a:t>
            </a:fld>
            <a:endParaRPr lang="en-US"/>
          </a:p>
        </p:txBody>
      </p:sp>
    </p:spTree>
    <p:extLst>
      <p:ext uri="{BB962C8B-B14F-4D97-AF65-F5344CB8AC3E}">
        <p14:creationId xmlns:p14="http://schemas.microsoft.com/office/powerpoint/2010/main" val="283025165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43698"/>
            <a:ext cx="10515600" cy="786661"/>
          </a:xfrm>
        </p:spPr>
        <p:txBody>
          <a:bodyPr/>
          <a:lstStyle/>
          <a:p>
            <a:r>
              <a:rPr lang="en-US" dirty="0"/>
              <a:t>Using “Switch Node” with a JSON object</a:t>
            </a:r>
          </a:p>
        </p:txBody>
      </p:sp>
      <p:sp>
        <p:nvSpPr>
          <p:cNvPr id="4" name="Slide Number Placeholder 3"/>
          <p:cNvSpPr>
            <a:spLocks noGrp="1"/>
          </p:cNvSpPr>
          <p:nvPr>
            <p:ph type="sldNum" sz="quarter" idx="12"/>
          </p:nvPr>
        </p:nvSpPr>
        <p:spPr/>
        <p:txBody>
          <a:bodyPr/>
          <a:lstStyle/>
          <a:p>
            <a:fld id="{3F264B8E-D8B2-483A-9B90-F4BCED666257}" type="slidenum">
              <a:rPr lang="en-US" smtClean="0"/>
              <a:t>76</a:t>
            </a:fld>
            <a:endParaRPr lang="en-US"/>
          </a:p>
        </p:txBody>
      </p:sp>
      <p:pic>
        <p:nvPicPr>
          <p:cNvPr id="6" name="Content Placeholder 5"/>
          <p:cNvPicPr>
            <a:picLocks noGrp="1" noChangeAspect="1"/>
          </p:cNvPicPr>
          <p:nvPr>
            <p:ph idx="1"/>
          </p:nvPr>
        </p:nvPicPr>
        <p:blipFill>
          <a:blip r:embed="rId2"/>
          <a:stretch>
            <a:fillRect/>
          </a:stretch>
        </p:blipFill>
        <p:spPr>
          <a:xfrm>
            <a:off x="696615" y="1030360"/>
            <a:ext cx="9522041" cy="2136998"/>
          </a:xfrm>
          <a:prstGeom prst="rect">
            <a:avLst/>
          </a:prstGeom>
        </p:spPr>
      </p:pic>
      <p:pic>
        <p:nvPicPr>
          <p:cNvPr id="7" name="Picture 6"/>
          <p:cNvPicPr>
            <a:picLocks noChangeAspect="1"/>
          </p:cNvPicPr>
          <p:nvPr/>
        </p:nvPicPr>
        <p:blipFill>
          <a:blip r:embed="rId3"/>
          <a:stretch>
            <a:fillRect/>
          </a:stretch>
        </p:blipFill>
        <p:spPr>
          <a:xfrm>
            <a:off x="838200" y="2652751"/>
            <a:ext cx="6213049" cy="3821696"/>
          </a:xfrm>
          <a:prstGeom prst="rect">
            <a:avLst/>
          </a:prstGeom>
          <a:ln>
            <a:solidFill>
              <a:schemeClr val="accent1"/>
            </a:solidFill>
          </a:ln>
        </p:spPr>
      </p:pic>
    </p:spTree>
    <p:extLst>
      <p:ext uri="{BB962C8B-B14F-4D97-AF65-F5344CB8AC3E}">
        <p14:creationId xmlns:p14="http://schemas.microsoft.com/office/powerpoint/2010/main" val="258502018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838200" y="365125"/>
            <a:ext cx="10515600" cy="836793"/>
          </a:xfrm>
        </p:spPr>
        <p:txBody>
          <a:bodyPr/>
          <a:lstStyle/>
          <a:p>
            <a:r>
              <a:rPr lang="en-US" dirty="0"/>
              <a:t>Using “Change Node” to Change the payload</a:t>
            </a:r>
          </a:p>
        </p:txBody>
      </p:sp>
      <p:pic>
        <p:nvPicPr>
          <p:cNvPr id="2" name="Content Placeholder 1"/>
          <p:cNvPicPr>
            <a:picLocks noGrp="1" noChangeAspect="1"/>
          </p:cNvPicPr>
          <p:nvPr>
            <p:ph idx="1"/>
          </p:nvPr>
        </p:nvPicPr>
        <p:blipFill>
          <a:blip r:embed="rId2"/>
          <a:stretch>
            <a:fillRect/>
          </a:stretch>
        </p:blipFill>
        <p:spPr>
          <a:xfrm>
            <a:off x="1144570" y="1316417"/>
            <a:ext cx="10515600" cy="1994959"/>
          </a:xfrm>
          <a:prstGeom prst="rect">
            <a:avLst/>
          </a:prstGeom>
        </p:spPr>
      </p:pic>
      <p:sp>
        <p:nvSpPr>
          <p:cNvPr id="4" name="Slide Number Placeholder 3"/>
          <p:cNvSpPr>
            <a:spLocks noGrp="1"/>
          </p:cNvSpPr>
          <p:nvPr>
            <p:ph type="sldNum" sz="quarter" idx="12"/>
          </p:nvPr>
        </p:nvSpPr>
        <p:spPr/>
        <p:txBody>
          <a:bodyPr/>
          <a:lstStyle/>
          <a:p>
            <a:fld id="{3F264B8E-D8B2-483A-9B90-F4BCED666257}" type="slidenum">
              <a:rPr lang="en-US" smtClean="0"/>
              <a:t>77</a:t>
            </a:fld>
            <a:endParaRPr lang="en-US"/>
          </a:p>
        </p:txBody>
      </p:sp>
      <p:pic>
        <p:nvPicPr>
          <p:cNvPr id="5" name="Picture 4"/>
          <p:cNvPicPr>
            <a:picLocks noChangeAspect="1"/>
          </p:cNvPicPr>
          <p:nvPr/>
        </p:nvPicPr>
        <p:blipFill>
          <a:blip r:embed="rId3"/>
          <a:stretch>
            <a:fillRect/>
          </a:stretch>
        </p:blipFill>
        <p:spPr>
          <a:xfrm>
            <a:off x="277871" y="3167669"/>
            <a:ext cx="5993143" cy="3124723"/>
          </a:xfrm>
          <a:prstGeom prst="rect">
            <a:avLst/>
          </a:prstGeom>
          <a:ln>
            <a:solidFill>
              <a:schemeClr val="accent1"/>
            </a:solidFill>
          </a:ln>
        </p:spPr>
      </p:pic>
      <p:sp>
        <p:nvSpPr>
          <p:cNvPr id="7" name="Oval 6"/>
          <p:cNvSpPr/>
          <p:nvPr/>
        </p:nvSpPr>
        <p:spPr>
          <a:xfrm>
            <a:off x="6801439" y="2601798"/>
            <a:ext cx="1569563" cy="93325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p:cNvCxnSpPr/>
          <p:nvPr/>
        </p:nvCxnSpPr>
        <p:spPr>
          <a:xfrm flipH="1">
            <a:off x="6271014" y="3311376"/>
            <a:ext cx="584036" cy="0"/>
          </a:xfrm>
          <a:prstGeom prst="straightConnector1">
            <a:avLst/>
          </a:prstGeom>
          <a:ln w="222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Oval 11"/>
          <p:cNvSpPr/>
          <p:nvPr/>
        </p:nvSpPr>
        <p:spPr>
          <a:xfrm>
            <a:off x="9049610" y="2601798"/>
            <a:ext cx="1752109" cy="93325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8017095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838200" y="365125"/>
            <a:ext cx="10515600" cy="643665"/>
          </a:xfrm>
        </p:spPr>
        <p:txBody>
          <a:bodyPr>
            <a:normAutofit fontScale="90000"/>
          </a:bodyPr>
          <a:lstStyle/>
          <a:p>
            <a:r>
              <a:rPr lang="en-US" dirty="0"/>
              <a:t>Using “rbe Node” (report by exception)</a:t>
            </a:r>
          </a:p>
        </p:txBody>
      </p:sp>
      <p:sp>
        <p:nvSpPr>
          <p:cNvPr id="4" name="Slide Number Placeholder 3"/>
          <p:cNvSpPr>
            <a:spLocks noGrp="1"/>
          </p:cNvSpPr>
          <p:nvPr>
            <p:ph type="sldNum" sz="quarter" idx="12"/>
          </p:nvPr>
        </p:nvSpPr>
        <p:spPr/>
        <p:txBody>
          <a:bodyPr/>
          <a:lstStyle/>
          <a:p>
            <a:fld id="{3F264B8E-D8B2-483A-9B90-F4BCED666257}" type="slidenum">
              <a:rPr lang="en-US" smtClean="0"/>
              <a:t>78</a:t>
            </a:fld>
            <a:endParaRPr lang="en-US"/>
          </a:p>
        </p:txBody>
      </p:sp>
      <p:pic>
        <p:nvPicPr>
          <p:cNvPr id="2" name="Content Placeholder 1"/>
          <p:cNvPicPr>
            <a:picLocks noGrp="1" noChangeAspect="1"/>
          </p:cNvPicPr>
          <p:nvPr>
            <p:ph idx="4294967295"/>
          </p:nvPr>
        </p:nvPicPr>
        <p:blipFill>
          <a:blip r:embed="rId2"/>
          <a:stretch>
            <a:fillRect/>
          </a:stretch>
        </p:blipFill>
        <p:spPr>
          <a:xfrm>
            <a:off x="737420" y="4170987"/>
            <a:ext cx="10515600" cy="2036763"/>
          </a:xfrm>
          <a:prstGeom prst="rect">
            <a:avLst/>
          </a:prstGeom>
        </p:spPr>
      </p:pic>
      <p:pic>
        <p:nvPicPr>
          <p:cNvPr id="6" name="Picture 5"/>
          <p:cNvPicPr>
            <a:picLocks noChangeAspect="1"/>
          </p:cNvPicPr>
          <p:nvPr/>
        </p:nvPicPr>
        <p:blipFill>
          <a:blip r:embed="rId3"/>
          <a:stretch>
            <a:fillRect/>
          </a:stretch>
        </p:blipFill>
        <p:spPr>
          <a:xfrm>
            <a:off x="616249" y="1274261"/>
            <a:ext cx="5096178" cy="2748126"/>
          </a:xfrm>
          <a:prstGeom prst="rect">
            <a:avLst/>
          </a:prstGeom>
          <a:ln>
            <a:solidFill>
              <a:srgbClr val="002060"/>
            </a:solidFill>
          </a:ln>
        </p:spPr>
      </p:pic>
      <p:pic>
        <p:nvPicPr>
          <p:cNvPr id="7" name="Picture 6"/>
          <p:cNvPicPr>
            <a:picLocks noChangeAspect="1"/>
          </p:cNvPicPr>
          <p:nvPr/>
        </p:nvPicPr>
        <p:blipFill>
          <a:blip r:embed="rId4"/>
          <a:stretch>
            <a:fillRect/>
          </a:stretch>
        </p:blipFill>
        <p:spPr>
          <a:xfrm>
            <a:off x="6096000" y="1274261"/>
            <a:ext cx="5685965" cy="2748126"/>
          </a:xfrm>
          <a:prstGeom prst="rect">
            <a:avLst/>
          </a:prstGeom>
          <a:ln>
            <a:solidFill>
              <a:srgbClr val="002060"/>
            </a:solidFill>
          </a:ln>
        </p:spPr>
      </p:pic>
      <p:cxnSp>
        <p:nvCxnSpPr>
          <p:cNvPr id="10" name="Straight Arrow Connector 9"/>
          <p:cNvCxnSpPr/>
          <p:nvPr/>
        </p:nvCxnSpPr>
        <p:spPr>
          <a:xfrm flipV="1">
            <a:off x="8335058" y="4114800"/>
            <a:ext cx="2950" cy="662444"/>
          </a:xfrm>
          <a:prstGeom prst="straightConnector1">
            <a:avLst/>
          </a:prstGeom>
          <a:ln w="222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H="1" flipV="1">
            <a:off x="5783344" y="4077093"/>
            <a:ext cx="487670" cy="225668"/>
          </a:xfrm>
          <a:prstGeom prst="straightConnector1">
            <a:avLst/>
          </a:prstGeom>
          <a:ln w="222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4129041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91445" y="1058870"/>
            <a:ext cx="4941201" cy="2419369"/>
          </a:xfrm>
        </p:spPr>
        <p:txBody>
          <a:bodyPr>
            <a:normAutofit/>
          </a:bodyPr>
          <a:lstStyle/>
          <a:p>
            <a:pPr algn="r"/>
            <a:r>
              <a:rPr lang="en-US" dirty="0"/>
              <a:t>Using “range Node” to Scale the input </a:t>
            </a:r>
          </a:p>
        </p:txBody>
      </p:sp>
      <p:sp>
        <p:nvSpPr>
          <p:cNvPr id="3" name="Slide Number Placeholder 2"/>
          <p:cNvSpPr>
            <a:spLocks noGrp="1"/>
          </p:cNvSpPr>
          <p:nvPr>
            <p:ph type="sldNum" sz="quarter" idx="12"/>
          </p:nvPr>
        </p:nvSpPr>
        <p:spPr/>
        <p:txBody>
          <a:bodyPr/>
          <a:lstStyle/>
          <a:p>
            <a:fld id="{3F264B8E-D8B2-483A-9B90-F4BCED666257}" type="slidenum">
              <a:rPr lang="en-US" smtClean="0"/>
              <a:t>79</a:t>
            </a:fld>
            <a:endParaRPr lang="en-US"/>
          </a:p>
        </p:txBody>
      </p:sp>
      <p:pic>
        <p:nvPicPr>
          <p:cNvPr id="4" name="Picture 3"/>
          <p:cNvPicPr>
            <a:picLocks noChangeAspect="1"/>
          </p:cNvPicPr>
          <p:nvPr/>
        </p:nvPicPr>
        <p:blipFill>
          <a:blip r:embed="rId2"/>
          <a:stretch>
            <a:fillRect/>
          </a:stretch>
        </p:blipFill>
        <p:spPr>
          <a:xfrm>
            <a:off x="1835979" y="4772578"/>
            <a:ext cx="10290823" cy="1846937"/>
          </a:xfrm>
          <a:prstGeom prst="rect">
            <a:avLst/>
          </a:prstGeom>
        </p:spPr>
      </p:pic>
      <p:pic>
        <p:nvPicPr>
          <p:cNvPr id="5" name="Picture 4"/>
          <p:cNvPicPr>
            <a:picLocks noChangeAspect="1"/>
          </p:cNvPicPr>
          <p:nvPr/>
        </p:nvPicPr>
        <p:blipFill>
          <a:blip r:embed="rId3"/>
          <a:stretch>
            <a:fillRect/>
          </a:stretch>
        </p:blipFill>
        <p:spPr>
          <a:xfrm>
            <a:off x="332048" y="399098"/>
            <a:ext cx="4315367" cy="4700348"/>
          </a:xfrm>
          <a:prstGeom prst="rect">
            <a:avLst/>
          </a:prstGeom>
          <a:ln>
            <a:solidFill>
              <a:srgbClr val="002060"/>
            </a:solidFill>
          </a:ln>
        </p:spPr>
      </p:pic>
      <p:cxnSp>
        <p:nvCxnSpPr>
          <p:cNvPr id="6" name="Straight Arrow Connector 5"/>
          <p:cNvCxnSpPr/>
          <p:nvPr/>
        </p:nvCxnSpPr>
        <p:spPr>
          <a:xfrm flipH="1" flipV="1">
            <a:off x="4864231" y="2462205"/>
            <a:ext cx="4046289" cy="2895903"/>
          </a:xfrm>
          <a:prstGeom prst="straightConnector1">
            <a:avLst/>
          </a:prstGeom>
          <a:ln w="9525" cap="flat" cmpd="sng" algn="ctr">
            <a:solidFill>
              <a:schemeClr val="accent2"/>
            </a:solidFill>
            <a:prstDash val="dash"/>
            <a:round/>
            <a:headEnd type="none" w="lg" len="sm"/>
            <a:tailEnd type="triangl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32551736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544234"/>
            <a:ext cx="10515600" cy="641836"/>
          </a:xfrm>
        </p:spPr>
        <p:txBody>
          <a:bodyPr>
            <a:normAutofit fontScale="90000"/>
          </a:bodyPr>
          <a:lstStyle/>
          <a:p>
            <a:r>
              <a:rPr lang="en-US" dirty="0"/>
              <a:t>Input Nodes</a:t>
            </a:r>
          </a:p>
        </p:txBody>
      </p:sp>
      <p:sp>
        <p:nvSpPr>
          <p:cNvPr id="3" name="Content Placeholder 2"/>
          <p:cNvSpPr>
            <a:spLocks noGrp="1"/>
          </p:cNvSpPr>
          <p:nvPr>
            <p:ph idx="1"/>
          </p:nvPr>
        </p:nvSpPr>
        <p:spPr>
          <a:xfrm>
            <a:off x="838200" y="1338470"/>
            <a:ext cx="10515600" cy="5017879"/>
          </a:xfrm>
        </p:spPr>
        <p:txBody>
          <a:bodyPr>
            <a:normAutofit/>
          </a:bodyPr>
          <a:lstStyle/>
          <a:p>
            <a:pPr>
              <a:spcAft>
                <a:spcPts val="1200"/>
              </a:spcAft>
            </a:pPr>
            <a:r>
              <a:rPr lang="en-US" sz="2600" dirty="0"/>
              <a:t>Input nodes allow you to input data into a Node-RED “flow”. They have at least one output endpoint represented by the small grey square only on their right side. Input nodes are used to connect data from other services, for example the  Twitter, Google, serial, </a:t>
            </a:r>
            <a:r>
              <a:rPr lang="en-US" sz="2600" dirty="0" err="1"/>
              <a:t>websockets</a:t>
            </a:r>
            <a:r>
              <a:rPr lang="en-US" sz="2600" dirty="0"/>
              <a:t>, or tcp nodes, or to manually input data into a flow using the inject node.</a:t>
            </a:r>
          </a:p>
          <a:p>
            <a:r>
              <a:rPr lang="en-US" sz="2600" dirty="0"/>
              <a:t>For example, the </a:t>
            </a:r>
            <a:r>
              <a:rPr lang="en-US" sz="2600" dirty="0">
                <a:solidFill>
                  <a:srgbClr val="00B0F0"/>
                </a:solidFill>
              </a:rPr>
              <a:t>inject</a:t>
            </a:r>
            <a:r>
              <a:rPr lang="en-US" sz="2600" dirty="0"/>
              <a:t> node:</a:t>
            </a:r>
          </a:p>
          <a:p>
            <a:endParaRPr lang="en-US" sz="2600" dirty="0"/>
          </a:p>
          <a:p>
            <a:pPr marL="0" indent="0">
              <a:buNone/>
            </a:pPr>
            <a:endParaRPr lang="en-US" sz="2600" dirty="0"/>
          </a:p>
          <a:p>
            <a:pPr marL="0" indent="0">
              <a:buNone/>
            </a:pPr>
            <a:r>
              <a:rPr lang="en-US" sz="2600" dirty="0"/>
              <a:t>By pressing the button on the left side of the node allows a message to be injected into the flow.</a:t>
            </a:r>
          </a:p>
        </p:txBody>
      </p:sp>
      <p:sp>
        <p:nvSpPr>
          <p:cNvPr id="4" name="Slide Number Placeholder 3"/>
          <p:cNvSpPr>
            <a:spLocks noGrp="1"/>
          </p:cNvSpPr>
          <p:nvPr>
            <p:ph type="sldNum" sz="quarter" idx="12"/>
          </p:nvPr>
        </p:nvSpPr>
        <p:spPr/>
        <p:txBody>
          <a:bodyPr/>
          <a:lstStyle/>
          <a:p>
            <a:fld id="{3F264B8E-D8B2-483A-9B90-F4BCED666257}" type="slidenum">
              <a:rPr lang="en-US" smtClean="0"/>
              <a:t>8</a:t>
            </a:fld>
            <a:endParaRPr lang="en-US" dirty="0"/>
          </a:p>
        </p:txBody>
      </p:sp>
      <p:pic>
        <p:nvPicPr>
          <p:cNvPr id="5" name="Picture 4"/>
          <p:cNvPicPr>
            <a:picLocks noChangeAspect="1"/>
          </p:cNvPicPr>
          <p:nvPr/>
        </p:nvPicPr>
        <p:blipFill>
          <a:blip r:embed="rId2"/>
          <a:stretch>
            <a:fillRect/>
          </a:stretch>
        </p:blipFill>
        <p:spPr>
          <a:xfrm>
            <a:off x="1364877" y="3847409"/>
            <a:ext cx="3028950" cy="914400"/>
          </a:xfrm>
          <a:prstGeom prst="rect">
            <a:avLst/>
          </a:prstGeom>
        </p:spPr>
      </p:pic>
    </p:spTree>
    <p:extLst>
      <p:ext uri="{BB962C8B-B14F-4D97-AF65-F5344CB8AC3E}">
        <p14:creationId xmlns:p14="http://schemas.microsoft.com/office/powerpoint/2010/main" val="59008296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838200" y="365125"/>
            <a:ext cx="10515600" cy="643665"/>
          </a:xfrm>
        </p:spPr>
        <p:txBody>
          <a:bodyPr>
            <a:normAutofit fontScale="90000"/>
          </a:bodyPr>
          <a:lstStyle/>
          <a:p>
            <a:r>
              <a:rPr lang="en-US" b="1" dirty="0"/>
              <a:t>Using “mqtt output Node” to test the flow</a:t>
            </a:r>
          </a:p>
        </p:txBody>
      </p:sp>
      <p:sp>
        <p:nvSpPr>
          <p:cNvPr id="4" name="Slide Number Placeholder 3"/>
          <p:cNvSpPr>
            <a:spLocks noGrp="1"/>
          </p:cNvSpPr>
          <p:nvPr>
            <p:ph type="sldNum" sz="quarter" idx="12"/>
          </p:nvPr>
        </p:nvSpPr>
        <p:spPr/>
        <p:txBody>
          <a:bodyPr/>
          <a:lstStyle/>
          <a:p>
            <a:fld id="{3F264B8E-D8B2-483A-9B90-F4BCED666257}" type="slidenum">
              <a:rPr lang="en-US" smtClean="0"/>
              <a:t>80</a:t>
            </a:fld>
            <a:endParaRPr lang="en-US"/>
          </a:p>
        </p:txBody>
      </p:sp>
      <p:pic>
        <p:nvPicPr>
          <p:cNvPr id="3" name="Picture 2"/>
          <p:cNvPicPr>
            <a:picLocks noChangeAspect="1"/>
          </p:cNvPicPr>
          <p:nvPr/>
        </p:nvPicPr>
        <p:blipFill>
          <a:blip r:embed="rId2"/>
          <a:stretch>
            <a:fillRect/>
          </a:stretch>
        </p:blipFill>
        <p:spPr>
          <a:xfrm>
            <a:off x="901094" y="4314712"/>
            <a:ext cx="10505584" cy="2096547"/>
          </a:xfrm>
          <a:prstGeom prst="rect">
            <a:avLst/>
          </a:prstGeom>
        </p:spPr>
      </p:pic>
      <p:pic>
        <p:nvPicPr>
          <p:cNvPr id="9" name="Picture 8"/>
          <p:cNvPicPr>
            <a:picLocks noChangeAspect="1"/>
          </p:cNvPicPr>
          <p:nvPr/>
        </p:nvPicPr>
        <p:blipFill>
          <a:blip r:embed="rId3"/>
          <a:stretch>
            <a:fillRect/>
          </a:stretch>
        </p:blipFill>
        <p:spPr>
          <a:xfrm>
            <a:off x="1279914" y="1008790"/>
            <a:ext cx="4686901" cy="3238915"/>
          </a:xfrm>
          <a:prstGeom prst="rect">
            <a:avLst/>
          </a:prstGeom>
          <a:ln>
            <a:solidFill>
              <a:srgbClr val="002060"/>
            </a:solidFill>
          </a:ln>
        </p:spPr>
      </p:pic>
    </p:spTree>
    <p:extLst>
      <p:ext uri="{BB962C8B-B14F-4D97-AF65-F5344CB8AC3E}">
        <p14:creationId xmlns:p14="http://schemas.microsoft.com/office/powerpoint/2010/main" val="184176753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728479"/>
          </a:xfrm>
        </p:spPr>
        <p:txBody>
          <a:bodyPr/>
          <a:lstStyle/>
          <a:p>
            <a:r>
              <a:rPr lang="en-US" dirty="0"/>
              <a:t>Web Sockets </a:t>
            </a:r>
          </a:p>
        </p:txBody>
      </p:sp>
      <p:sp>
        <p:nvSpPr>
          <p:cNvPr id="3" name="Content Placeholder 2"/>
          <p:cNvSpPr>
            <a:spLocks noGrp="1"/>
          </p:cNvSpPr>
          <p:nvPr>
            <p:ph idx="1"/>
          </p:nvPr>
        </p:nvSpPr>
        <p:spPr>
          <a:xfrm>
            <a:off x="838200" y="1364708"/>
            <a:ext cx="10515600" cy="4812255"/>
          </a:xfrm>
        </p:spPr>
        <p:txBody>
          <a:bodyPr>
            <a:normAutofit fontScale="92500" lnSpcReduction="10000"/>
          </a:bodyPr>
          <a:lstStyle/>
          <a:p>
            <a:r>
              <a:rPr lang="en-US" dirty="0"/>
              <a:t>Web sockets provide a duplex TCP connection.</a:t>
            </a:r>
          </a:p>
          <a:p>
            <a:r>
              <a:rPr lang="en-US" dirty="0"/>
              <a:t>They are designed to allow two processes, such as a web browser and a Web server, to maintain a channel of communication in addition to the basic HTTP one. </a:t>
            </a:r>
          </a:p>
          <a:p>
            <a:r>
              <a:rPr lang="en-US" dirty="0"/>
              <a:t>The </a:t>
            </a:r>
            <a:r>
              <a:rPr lang="en-US" u="sng" dirty="0"/>
              <a:t>input</a:t>
            </a:r>
            <a:r>
              <a:rPr lang="en-US" dirty="0"/>
              <a:t> Web socket node allows us to listen for incoming data. </a:t>
            </a:r>
          </a:p>
          <a:p>
            <a:r>
              <a:rPr lang="en-US" dirty="0"/>
              <a:t>The </a:t>
            </a:r>
            <a:r>
              <a:rPr lang="en-US" u="sng" dirty="0"/>
              <a:t>output</a:t>
            </a:r>
            <a:r>
              <a:rPr lang="en-US" dirty="0"/>
              <a:t> Web socket allows us to send data. It is designed to check for a payload originated at a Web socket in a node, in which case it responds to the original sender. Otherwise it will broadcast the payload to all connected Web sockets.</a:t>
            </a:r>
          </a:p>
          <a:p>
            <a:r>
              <a:rPr lang="en-US" dirty="0"/>
              <a:t>Both input and output Web socket nodes can be configured as either server or client – in server mode they ‘listen on’ a URL, and in client mode they connect to a specified IP address.</a:t>
            </a:r>
          </a:p>
        </p:txBody>
      </p:sp>
      <p:sp>
        <p:nvSpPr>
          <p:cNvPr id="4" name="Slide Number Placeholder 3"/>
          <p:cNvSpPr>
            <a:spLocks noGrp="1"/>
          </p:cNvSpPr>
          <p:nvPr>
            <p:ph type="sldNum" sz="quarter" idx="12"/>
          </p:nvPr>
        </p:nvSpPr>
        <p:spPr/>
        <p:txBody>
          <a:bodyPr/>
          <a:lstStyle/>
          <a:p>
            <a:fld id="{3F264B8E-D8B2-483A-9B90-F4BCED666257}" type="slidenum">
              <a:rPr lang="en-US" smtClean="0"/>
              <a:t>81</a:t>
            </a:fld>
            <a:endParaRPr lang="en-US"/>
          </a:p>
        </p:txBody>
      </p:sp>
    </p:spTree>
    <p:extLst>
      <p:ext uri="{BB962C8B-B14F-4D97-AF65-F5344CB8AC3E}">
        <p14:creationId xmlns:p14="http://schemas.microsoft.com/office/powerpoint/2010/main" val="275901859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stretch>
            <a:fillRect/>
          </a:stretch>
        </p:blipFill>
        <p:spPr>
          <a:xfrm>
            <a:off x="1078143" y="1437597"/>
            <a:ext cx="5145319" cy="1357171"/>
          </a:xfrm>
          <a:prstGeom prst="rect">
            <a:avLst/>
          </a:prstGeom>
        </p:spPr>
      </p:pic>
      <p:sp>
        <p:nvSpPr>
          <p:cNvPr id="4" name="Slide Number Placeholder 3"/>
          <p:cNvSpPr>
            <a:spLocks noGrp="1"/>
          </p:cNvSpPr>
          <p:nvPr>
            <p:ph type="sldNum" sz="quarter" idx="12"/>
          </p:nvPr>
        </p:nvSpPr>
        <p:spPr/>
        <p:txBody>
          <a:bodyPr/>
          <a:lstStyle/>
          <a:p>
            <a:fld id="{3F264B8E-D8B2-483A-9B90-F4BCED666257}" type="slidenum">
              <a:rPr lang="en-US" smtClean="0"/>
              <a:t>82</a:t>
            </a:fld>
            <a:endParaRPr lang="en-US"/>
          </a:p>
        </p:txBody>
      </p:sp>
      <p:pic>
        <p:nvPicPr>
          <p:cNvPr id="6" name="Picture 5"/>
          <p:cNvPicPr>
            <a:picLocks noChangeAspect="1"/>
          </p:cNvPicPr>
          <p:nvPr/>
        </p:nvPicPr>
        <p:blipFill>
          <a:blip r:embed="rId3"/>
          <a:stretch>
            <a:fillRect/>
          </a:stretch>
        </p:blipFill>
        <p:spPr>
          <a:xfrm>
            <a:off x="6943391" y="453993"/>
            <a:ext cx="4908418" cy="2257042"/>
          </a:xfrm>
          <a:prstGeom prst="rect">
            <a:avLst/>
          </a:prstGeom>
          <a:ln>
            <a:solidFill>
              <a:schemeClr val="accent1"/>
            </a:solidFill>
          </a:ln>
        </p:spPr>
      </p:pic>
      <p:pic>
        <p:nvPicPr>
          <p:cNvPr id="7" name="Picture 6"/>
          <p:cNvPicPr>
            <a:picLocks noChangeAspect="1"/>
          </p:cNvPicPr>
          <p:nvPr/>
        </p:nvPicPr>
        <p:blipFill>
          <a:blip r:embed="rId4"/>
          <a:stretch>
            <a:fillRect/>
          </a:stretch>
        </p:blipFill>
        <p:spPr>
          <a:xfrm>
            <a:off x="6985704" y="3351213"/>
            <a:ext cx="4866105" cy="1730830"/>
          </a:xfrm>
          <a:prstGeom prst="rect">
            <a:avLst/>
          </a:prstGeom>
          <a:ln>
            <a:solidFill>
              <a:schemeClr val="accent1"/>
            </a:solidFill>
          </a:ln>
        </p:spPr>
      </p:pic>
      <p:pic>
        <p:nvPicPr>
          <p:cNvPr id="8" name="Picture 7"/>
          <p:cNvPicPr>
            <a:picLocks noChangeAspect="1"/>
          </p:cNvPicPr>
          <p:nvPr/>
        </p:nvPicPr>
        <p:blipFill>
          <a:blip r:embed="rId5"/>
          <a:stretch>
            <a:fillRect/>
          </a:stretch>
        </p:blipFill>
        <p:spPr>
          <a:xfrm>
            <a:off x="1119448" y="3047944"/>
            <a:ext cx="5261003" cy="2375243"/>
          </a:xfrm>
          <a:prstGeom prst="rect">
            <a:avLst/>
          </a:prstGeom>
          <a:ln>
            <a:solidFill>
              <a:schemeClr val="accent1"/>
            </a:solidFill>
          </a:ln>
        </p:spPr>
      </p:pic>
      <p:cxnSp>
        <p:nvCxnSpPr>
          <p:cNvPr id="11" name="Straight Arrow Connector 10"/>
          <p:cNvCxnSpPr/>
          <p:nvPr/>
        </p:nvCxnSpPr>
        <p:spPr>
          <a:xfrm>
            <a:off x="2940784" y="2563996"/>
            <a:ext cx="0" cy="483948"/>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endCxn id="6" idx="1"/>
          </p:cNvCxnSpPr>
          <p:nvPr/>
        </p:nvCxnSpPr>
        <p:spPr>
          <a:xfrm>
            <a:off x="5635925" y="1582514"/>
            <a:ext cx="1307466"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5702364" y="4760394"/>
            <a:ext cx="1283340" cy="2297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11390943" y="2076906"/>
            <a:ext cx="0" cy="125979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8" name="Content Placeholder 2"/>
          <p:cNvSpPr txBox="1">
            <a:spLocks/>
          </p:cNvSpPr>
          <p:nvPr/>
        </p:nvSpPr>
        <p:spPr>
          <a:xfrm>
            <a:off x="444564" y="5570317"/>
            <a:ext cx="10515600" cy="980046"/>
          </a:xfrm>
          <a:prstGeom prst="rect">
            <a:avLst/>
          </a:prstGeom>
          <a:ln>
            <a:solidFill>
              <a:schemeClr val="accent1"/>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000" dirty="0"/>
              <a:t>[{"id":"559112dc.deefbc","type":"websocket out","z":"cb0068af.09a3a8","name":"","server":"1f12051d.37ccbb","client":"","x":382,"y":123.5,"wires":[]},{"id":"4c73d07.ea2343","type":"inject","z":"cb0068af.09a3a8","name":"","topic":"","payload":"Hello, World!","payloadType":"str","repeat":"","crontab":"","once":false,"x":151,"y":123,"wires":[["559112dc.deefbc"]]},{"id":"7a2550c3.ea97","type":"websocket in","z":"cb0068af.09a3a8","name":"","server":"1f12051d.37ccbb","client":"","x":233,"y":188,"wires":[["539ed205.8843dc"]]},{"id":"539ed205.8843dc","type":"debug","z":"cb0068af.09a3a8","name":"","active":true,"console":"false","complete":"false","x":461,"y":187.5,"wires":[]},{"id":"1f12051d.37ccbb","type":"websocket-listener","z":"cb0068af.09a3a8","path":"wss://echo.websocket.org","</a:t>
            </a:r>
            <a:r>
              <a:rPr lang="en-US" sz="1000" dirty="0" err="1"/>
              <a:t>wholemsg</a:t>
            </a:r>
            <a:r>
              <a:rPr lang="en-US" sz="1000" dirty="0"/>
              <a:t>":"false"}]</a:t>
            </a:r>
          </a:p>
        </p:txBody>
      </p:sp>
    </p:spTree>
    <p:extLst>
      <p:ext uri="{BB962C8B-B14F-4D97-AF65-F5344CB8AC3E}">
        <p14:creationId xmlns:p14="http://schemas.microsoft.com/office/powerpoint/2010/main" val="25231783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a:t>
            </a:r>
            <a:r>
              <a:rPr lang="en-US" i="1" dirty="0"/>
              <a:t>Exec</a:t>
            </a:r>
            <a:r>
              <a:rPr lang="en-US" dirty="0"/>
              <a:t> Node</a:t>
            </a:r>
          </a:p>
        </p:txBody>
      </p:sp>
      <p:sp>
        <p:nvSpPr>
          <p:cNvPr id="4" name="Slide Number Placeholder 3"/>
          <p:cNvSpPr>
            <a:spLocks noGrp="1"/>
          </p:cNvSpPr>
          <p:nvPr>
            <p:ph type="sldNum" sz="quarter" idx="12"/>
          </p:nvPr>
        </p:nvSpPr>
        <p:spPr/>
        <p:txBody>
          <a:bodyPr/>
          <a:lstStyle/>
          <a:p>
            <a:fld id="{3F264B8E-D8B2-483A-9B90-F4BCED666257}" type="slidenum">
              <a:rPr lang="en-US" smtClean="0"/>
              <a:t>83</a:t>
            </a:fld>
            <a:endParaRPr lang="en-US"/>
          </a:p>
        </p:txBody>
      </p:sp>
      <p:sp>
        <p:nvSpPr>
          <p:cNvPr id="6" name="Rectangle 5"/>
          <p:cNvSpPr/>
          <p:nvPr/>
        </p:nvSpPr>
        <p:spPr>
          <a:xfrm>
            <a:off x="391160" y="2449786"/>
            <a:ext cx="11176000" cy="954107"/>
          </a:xfrm>
          <a:prstGeom prst="rect">
            <a:avLst/>
          </a:prstGeom>
          <a:ln>
            <a:solidFill>
              <a:schemeClr val="accent1"/>
            </a:solidFill>
          </a:ln>
        </p:spPr>
        <p:txBody>
          <a:bodyPr wrap="square">
            <a:spAutoFit/>
          </a:bodyPr>
          <a:lstStyle/>
          <a:p>
            <a:r>
              <a:rPr lang="en-US" sz="1400" dirty="0"/>
              <a:t>[{"id":"57e52825.8acbd8","type":"exec","z":"1da6ea7e.8f4c16","command":"dir","addpay":false,"append":"c:\\","useSpawn":"","timer":"","name":"","x":316,"y":125.5,"wires":[["17cb78b1.7e5dc7"],[],[]]},{"id":"9f0be68c.d52668","type":"inject","z":"1da6ea7e.8f4c16","name":"","topic":"","payload":"","payloadType":"date","repeat":"","crontab":"","once":false,"x":143,"y":125,"wires":[["57e52825.8acbd8"]]},{"id":"17cb78b1.7e5dc7","type":"debug","z":"1da6ea7e.8f4c16","name":"","active":true,"console":"false","complete":"false","x":485,"y":124.5,"wires":[]}]</a:t>
            </a:r>
          </a:p>
        </p:txBody>
      </p:sp>
      <p:pic>
        <p:nvPicPr>
          <p:cNvPr id="7" name="Picture 6"/>
          <p:cNvPicPr>
            <a:picLocks noChangeAspect="1"/>
          </p:cNvPicPr>
          <p:nvPr/>
        </p:nvPicPr>
        <p:blipFill>
          <a:blip r:embed="rId2"/>
          <a:stretch>
            <a:fillRect/>
          </a:stretch>
        </p:blipFill>
        <p:spPr>
          <a:xfrm>
            <a:off x="1481137" y="4162991"/>
            <a:ext cx="6022023" cy="638878"/>
          </a:xfrm>
          <a:prstGeom prst="rect">
            <a:avLst/>
          </a:prstGeom>
        </p:spPr>
      </p:pic>
      <p:sp>
        <p:nvSpPr>
          <p:cNvPr id="8" name="Rectangle 7"/>
          <p:cNvSpPr/>
          <p:nvPr/>
        </p:nvSpPr>
        <p:spPr>
          <a:xfrm>
            <a:off x="391160" y="4976191"/>
            <a:ext cx="11013440" cy="1169551"/>
          </a:xfrm>
          <a:prstGeom prst="rect">
            <a:avLst/>
          </a:prstGeom>
          <a:ln>
            <a:solidFill>
              <a:schemeClr val="accent1"/>
            </a:solidFill>
          </a:ln>
        </p:spPr>
        <p:txBody>
          <a:bodyPr wrap="square">
            <a:spAutoFit/>
          </a:bodyPr>
          <a:lstStyle/>
          <a:p>
            <a:r>
              <a:rPr lang="en-US" sz="1400" dirty="0"/>
              <a:t>[{"id":"d7b1727b.f885","type":"debug","z":"a98e6067.4f419","name":"","active":true,"complete":false,"x":556,"y":249,"wires":[]},{"id":"764110c6.7b70e","type":"exec","z":"a98e6067.4f419","command":"netstat -an","</a:t>
            </a:r>
            <a:r>
              <a:rPr lang="en-US" sz="1400" dirty="0" err="1"/>
              <a:t>addpay</a:t>
            </a:r>
            <a:r>
              <a:rPr lang="en-US" sz="1400" dirty="0"/>
              <a:t>":</a:t>
            </a:r>
            <a:r>
              <a:rPr lang="en-US" sz="1400" dirty="0" err="1"/>
              <a:t>false,"append</a:t>
            </a:r>
            <a:r>
              <a:rPr lang="en-US" sz="1400" dirty="0"/>
              <a:t>":"| </a:t>
            </a:r>
            <a:r>
              <a:rPr lang="en-US" sz="1400" dirty="0" err="1"/>
              <a:t>findstr</a:t>
            </a:r>
            <a:r>
              <a:rPr lang="en-US" sz="1400" dirty="0"/>
              <a:t> LISTEN","useSpawn":false,"timer":"","name":"","x":386.99998474121094,"y":246.00001525878906,"wires":[["d7b1727b.f885"],[],[]]},{"id":"219070fb.d825a","type":"inject","z":"a98e6067.4f419","name":"","topic":"","payload":" ","repeat":"","crontab":"","once":false,"x":229.99998474121094,"y":246.00001525878906,"wires":[["764110c6.7b70e"]]}]</a:t>
            </a:r>
          </a:p>
        </p:txBody>
      </p:sp>
      <p:pic>
        <p:nvPicPr>
          <p:cNvPr id="10" name="Content Placeholder 9"/>
          <p:cNvPicPr>
            <a:picLocks noGrp="1" noChangeAspect="1"/>
          </p:cNvPicPr>
          <p:nvPr>
            <p:ph idx="1"/>
          </p:nvPr>
        </p:nvPicPr>
        <p:blipFill>
          <a:blip r:embed="rId3"/>
          <a:stretch>
            <a:fillRect/>
          </a:stretch>
        </p:blipFill>
        <p:spPr>
          <a:xfrm>
            <a:off x="1328737" y="1658719"/>
            <a:ext cx="6022023" cy="545412"/>
          </a:xfrm>
          <a:prstGeom prst="rect">
            <a:avLst/>
          </a:prstGeom>
        </p:spPr>
      </p:pic>
    </p:spTree>
    <p:extLst>
      <p:ext uri="{BB962C8B-B14F-4D97-AF65-F5344CB8AC3E}">
        <p14:creationId xmlns:p14="http://schemas.microsoft.com/office/powerpoint/2010/main" val="285649055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945930"/>
          </a:xfrm>
        </p:spPr>
        <p:txBody>
          <a:bodyPr/>
          <a:lstStyle/>
          <a:p>
            <a:r>
              <a:rPr lang="en-US" dirty="0"/>
              <a:t>The </a:t>
            </a:r>
            <a:r>
              <a:rPr lang="en-US" i="1" dirty="0"/>
              <a:t>File in</a:t>
            </a:r>
            <a:r>
              <a:rPr lang="en-US" dirty="0"/>
              <a:t> Node</a:t>
            </a:r>
          </a:p>
        </p:txBody>
      </p:sp>
      <p:sp>
        <p:nvSpPr>
          <p:cNvPr id="4" name="Slide Number Placeholder 3"/>
          <p:cNvSpPr>
            <a:spLocks noGrp="1"/>
          </p:cNvSpPr>
          <p:nvPr>
            <p:ph type="sldNum" sz="quarter" idx="12"/>
          </p:nvPr>
        </p:nvSpPr>
        <p:spPr/>
        <p:txBody>
          <a:bodyPr/>
          <a:lstStyle/>
          <a:p>
            <a:fld id="{3F264B8E-D8B2-483A-9B90-F4BCED666257}" type="slidenum">
              <a:rPr lang="en-US" smtClean="0"/>
              <a:t>84</a:t>
            </a:fld>
            <a:endParaRPr lang="en-US"/>
          </a:p>
        </p:txBody>
      </p:sp>
      <p:sp>
        <p:nvSpPr>
          <p:cNvPr id="5" name="Rectangle 4"/>
          <p:cNvSpPr/>
          <p:nvPr/>
        </p:nvSpPr>
        <p:spPr>
          <a:xfrm>
            <a:off x="792480" y="5186799"/>
            <a:ext cx="10769600" cy="1169551"/>
          </a:xfrm>
          <a:prstGeom prst="rect">
            <a:avLst/>
          </a:prstGeom>
          <a:ln>
            <a:solidFill>
              <a:schemeClr val="accent1"/>
            </a:solidFill>
          </a:ln>
        </p:spPr>
        <p:txBody>
          <a:bodyPr wrap="square">
            <a:spAutoFit/>
          </a:bodyPr>
          <a:lstStyle/>
          <a:p>
            <a:r>
              <a:rPr lang="en-US" sz="1400" dirty="0"/>
              <a:t>[{"id":"55893185.0d1b6","type":"file in","z":"1da6ea7e.8f4c16","name":"read </a:t>
            </a:r>
            <a:r>
              <a:rPr lang="en-US" sz="1400" dirty="0" err="1"/>
              <a:t>test.txt","filename":"c</a:t>
            </a:r>
            <a:r>
              <a:rPr lang="en-US" sz="1400" dirty="0"/>
              <a:t>:\\tmp\\test.txt","format":"utf8","x":290,"y":135,"wires":[["130f181.2ceb7e8"]]},{"id":"12e01394.3444cc","type":"inject","z":"1da6ea7e.8f4c16","name":"","topic":"","payload":"","payloadType":"date","repeat":"","crontab":"","once":false,"x":117,"y":135,"wires":[["55893185.0d1b6"]]},{"id":"130f181.2ceb7e8","type":"debug","z":"1da6ea7e.8f4c16","name":"","active":true,"console":"false","complete":"false","x":468,"y":135.5,"wires":[]}]</a:t>
            </a:r>
          </a:p>
        </p:txBody>
      </p:sp>
      <p:pic>
        <p:nvPicPr>
          <p:cNvPr id="6" name="Picture 5"/>
          <p:cNvPicPr>
            <a:picLocks noChangeAspect="1"/>
          </p:cNvPicPr>
          <p:nvPr/>
        </p:nvPicPr>
        <p:blipFill>
          <a:blip r:embed="rId2"/>
          <a:stretch>
            <a:fillRect/>
          </a:stretch>
        </p:blipFill>
        <p:spPr>
          <a:xfrm>
            <a:off x="2258536" y="2255209"/>
            <a:ext cx="6821488" cy="525211"/>
          </a:xfrm>
          <a:prstGeom prst="rect">
            <a:avLst/>
          </a:prstGeom>
        </p:spPr>
      </p:pic>
      <p:pic>
        <p:nvPicPr>
          <p:cNvPr id="7" name="Picture 6"/>
          <p:cNvPicPr>
            <a:picLocks noChangeAspect="1"/>
          </p:cNvPicPr>
          <p:nvPr/>
        </p:nvPicPr>
        <p:blipFill>
          <a:blip r:embed="rId3"/>
          <a:stretch>
            <a:fillRect/>
          </a:stretch>
        </p:blipFill>
        <p:spPr>
          <a:xfrm>
            <a:off x="3509645" y="3225925"/>
            <a:ext cx="4772025" cy="1559876"/>
          </a:xfrm>
          <a:prstGeom prst="rect">
            <a:avLst/>
          </a:prstGeom>
          <a:ln>
            <a:solidFill>
              <a:schemeClr val="accent1"/>
            </a:solidFill>
          </a:ln>
        </p:spPr>
      </p:pic>
      <p:sp>
        <p:nvSpPr>
          <p:cNvPr id="9" name="Rectangle 8"/>
          <p:cNvSpPr/>
          <p:nvPr/>
        </p:nvSpPr>
        <p:spPr>
          <a:xfrm>
            <a:off x="680720" y="1311056"/>
            <a:ext cx="11465560" cy="830997"/>
          </a:xfrm>
          <a:prstGeom prst="rect">
            <a:avLst/>
          </a:prstGeom>
        </p:spPr>
        <p:txBody>
          <a:bodyPr wrap="square">
            <a:spAutoFit/>
          </a:bodyPr>
          <a:lstStyle/>
          <a:p>
            <a:r>
              <a:rPr lang="en-US" sz="2400" dirty="0"/>
              <a:t>Reads the specified file and sends the content as msg.payload, and the filename as </a:t>
            </a:r>
            <a:r>
              <a:rPr lang="en-US" sz="2400" i="1" dirty="0"/>
              <a:t>msg.filename</a:t>
            </a:r>
            <a:r>
              <a:rPr lang="en-US" sz="2400" dirty="0"/>
              <a:t>.</a:t>
            </a:r>
          </a:p>
        </p:txBody>
      </p:sp>
    </p:spTree>
    <p:extLst>
      <p:ext uri="{BB962C8B-B14F-4D97-AF65-F5344CB8AC3E}">
        <p14:creationId xmlns:p14="http://schemas.microsoft.com/office/powerpoint/2010/main" val="35059781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a:t>
            </a:r>
            <a:r>
              <a:rPr lang="en-US" i="1" dirty="0"/>
              <a:t>File out </a:t>
            </a:r>
            <a:r>
              <a:rPr lang="en-US" dirty="0"/>
              <a:t>Node</a:t>
            </a:r>
          </a:p>
        </p:txBody>
      </p:sp>
      <p:sp>
        <p:nvSpPr>
          <p:cNvPr id="4" name="Slide Number Placeholder 3"/>
          <p:cNvSpPr>
            <a:spLocks noGrp="1"/>
          </p:cNvSpPr>
          <p:nvPr>
            <p:ph type="sldNum" sz="quarter" idx="12"/>
          </p:nvPr>
        </p:nvSpPr>
        <p:spPr/>
        <p:txBody>
          <a:bodyPr/>
          <a:lstStyle/>
          <a:p>
            <a:fld id="{3F264B8E-D8B2-483A-9B90-F4BCED666257}" type="slidenum">
              <a:rPr lang="en-US" smtClean="0"/>
              <a:t>85</a:t>
            </a:fld>
            <a:endParaRPr lang="en-US"/>
          </a:p>
        </p:txBody>
      </p:sp>
      <p:sp>
        <p:nvSpPr>
          <p:cNvPr id="5" name="Rectangle 4"/>
          <p:cNvSpPr/>
          <p:nvPr/>
        </p:nvSpPr>
        <p:spPr>
          <a:xfrm>
            <a:off x="844532" y="4589443"/>
            <a:ext cx="10866120" cy="954107"/>
          </a:xfrm>
          <a:prstGeom prst="rect">
            <a:avLst/>
          </a:prstGeom>
          <a:ln>
            <a:solidFill>
              <a:schemeClr val="accent1"/>
            </a:solidFill>
          </a:ln>
        </p:spPr>
        <p:txBody>
          <a:bodyPr wrap="square">
            <a:spAutoFit/>
          </a:bodyPr>
          <a:lstStyle/>
          <a:p>
            <a:r>
              <a:rPr lang="en-US" sz="1400" dirty="0"/>
              <a:t>[{"id":"cc357043.e9dd6","type":"file","z":"1da6ea7e.8f4c16","name":"Append to c:\\tmp\\test.txt","filename":"c:\\tmp\\test.txt","appendNewline":true,"createDir":false,"overwriteFile":"false","x":498,"y":101,"wires":[]},{"id":"5238baf3.e8d834","type":"inject","z":"1da6ea7e.8f4c16","name":"","topic":"","payload":"Goodbye!","payloadType":"str","repeat":"","crontab":"","once":false,"x":220,"y":101,"wires":[["cc357043.e9dd6"]]}]</a:t>
            </a:r>
          </a:p>
        </p:txBody>
      </p:sp>
      <p:pic>
        <p:nvPicPr>
          <p:cNvPr id="6" name="Picture 5"/>
          <p:cNvPicPr>
            <a:picLocks noChangeAspect="1"/>
          </p:cNvPicPr>
          <p:nvPr/>
        </p:nvPicPr>
        <p:blipFill>
          <a:blip r:embed="rId2"/>
          <a:stretch>
            <a:fillRect/>
          </a:stretch>
        </p:blipFill>
        <p:spPr>
          <a:xfrm>
            <a:off x="3238500" y="1404144"/>
            <a:ext cx="5452672" cy="573087"/>
          </a:xfrm>
          <a:prstGeom prst="rect">
            <a:avLst/>
          </a:prstGeom>
        </p:spPr>
      </p:pic>
      <p:pic>
        <p:nvPicPr>
          <p:cNvPr id="7" name="Picture 6"/>
          <p:cNvPicPr>
            <a:picLocks noChangeAspect="1"/>
          </p:cNvPicPr>
          <p:nvPr/>
        </p:nvPicPr>
        <p:blipFill>
          <a:blip r:embed="rId3"/>
          <a:stretch>
            <a:fillRect/>
          </a:stretch>
        </p:blipFill>
        <p:spPr>
          <a:xfrm>
            <a:off x="1961832" y="2076609"/>
            <a:ext cx="3703638" cy="2024826"/>
          </a:xfrm>
          <a:prstGeom prst="rect">
            <a:avLst/>
          </a:prstGeom>
          <a:ln>
            <a:solidFill>
              <a:schemeClr val="accent1"/>
            </a:solidFill>
          </a:ln>
        </p:spPr>
      </p:pic>
      <p:pic>
        <p:nvPicPr>
          <p:cNvPr id="8" name="Picture 7"/>
          <p:cNvPicPr>
            <a:picLocks noChangeAspect="1"/>
          </p:cNvPicPr>
          <p:nvPr/>
        </p:nvPicPr>
        <p:blipFill>
          <a:blip r:embed="rId4"/>
          <a:stretch>
            <a:fillRect/>
          </a:stretch>
        </p:blipFill>
        <p:spPr>
          <a:xfrm>
            <a:off x="6148052" y="2071797"/>
            <a:ext cx="4097037" cy="2029638"/>
          </a:xfrm>
          <a:prstGeom prst="rect">
            <a:avLst/>
          </a:prstGeom>
          <a:ln>
            <a:solidFill>
              <a:schemeClr val="accent1"/>
            </a:solidFill>
          </a:ln>
        </p:spPr>
      </p:pic>
    </p:spTree>
    <p:extLst>
      <p:ext uri="{BB962C8B-B14F-4D97-AF65-F5344CB8AC3E}">
        <p14:creationId xmlns:p14="http://schemas.microsoft.com/office/powerpoint/2010/main" val="229563103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F264B8E-D8B2-483A-9B90-F4BCED666257}" type="slidenum">
              <a:rPr lang="en-US" smtClean="0"/>
              <a:t>86</a:t>
            </a:fld>
            <a:endParaRPr lang="en-US"/>
          </a:p>
        </p:txBody>
      </p:sp>
      <p:sp>
        <p:nvSpPr>
          <p:cNvPr id="5" name="Rectangle 4"/>
          <p:cNvSpPr/>
          <p:nvPr/>
        </p:nvSpPr>
        <p:spPr>
          <a:xfrm>
            <a:off x="624840" y="4325025"/>
            <a:ext cx="11013440" cy="2031325"/>
          </a:xfrm>
          <a:prstGeom prst="rect">
            <a:avLst/>
          </a:prstGeom>
          <a:ln>
            <a:solidFill>
              <a:schemeClr val="accent1"/>
            </a:solidFill>
          </a:ln>
        </p:spPr>
        <p:txBody>
          <a:bodyPr wrap="square">
            <a:spAutoFit/>
          </a:bodyPr>
          <a:lstStyle/>
          <a:p>
            <a:r>
              <a:rPr lang="en-US" sz="900" dirty="0"/>
              <a:t>[{"id":"2c4de20a.bcb7be","type":"function","z":"d9f204f5.da5328","name":"Temperature","func":"var t = </a:t>
            </a:r>
            <a:r>
              <a:rPr lang="en-US" sz="900" dirty="0" err="1"/>
              <a:t>Math.floor</a:t>
            </a:r>
            <a:r>
              <a:rPr lang="en-US" sz="900" dirty="0"/>
              <a:t>(</a:t>
            </a:r>
            <a:r>
              <a:rPr lang="en-US" sz="900" dirty="0" err="1"/>
              <a:t>Math.random</a:t>
            </a:r>
            <a:r>
              <a:rPr lang="en-US" sz="900" dirty="0"/>
              <a:t>()*30) + 60;\</a:t>
            </a:r>
            <a:r>
              <a:rPr lang="en-US" sz="900" dirty="0" err="1"/>
              <a:t>nmsg.payload</a:t>
            </a:r>
            <a:r>
              <a:rPr lang="en-US" sz="900" dirty="0"/>
              <a:t> = t;\nreturn msg;","outputs":1,"noerr":0,"x":281,"y":119,"wires":[["26bd2623.715bea","3a64f3b0.b8208c"]]},{"id":"637a498b.8eeb98","type":"inject","z":"d9f204f5.da5328","name":"","topic":"","payload":"","payloadType":"date","repeat":"2","crontab":"","once":false,"x":99,"y":120,"wires":[["2c4de20a.bcb7be"]]},{"id":"26bd2623.715bea","type":"debug","z":"d9f204f5.da5328","name":"","active":true,"console":"false","complete":"payload","x":472,"y":98.5,"wires":[]},{"id":"142a9aea.fce0c5","type":"function","z":"d9f204f5.da5328","name":"Humidity","func":"//</a:t>
            </a:r>
            <a:r>
              <a:rPr lang="en-US" sz="900" dirty="0" err="1"/>
              <a:t>var</a:t>
            </a:r>
            <a:r>
              <a:rPr lang="en-US" sz="900" dirty="0"/>
              <a:t> h;\</a:t>
            </a:r>
            <a:r>
              <a:rPr lang="en-US" sz="900" dirty="0" err="1"/>
              <a:t>nif</a:t>
            </a:r>
            <a:r>
              <a:rPr lang="en-US" sz="900" dirty="0"/>
              <a:t>(</a:t>
            </a:r>
            <a:r>
              <a:rPr lang="en-US" sz="900" dirty="0" err="1"/>
              <a:t>msg.payload</a:t>
            </a:r>
            <a:r>
              <a:rPr lang="en-US" sz="900" dirty="0"/>
              <a:t> == \"change\") {\n    </a:t>
            </a:r>
            <a:r>
              <a:rPr lang="en-US" sz="900" dirty="0" err="1"/>
              <a:t>var</a:t>
            </a:r>
            <a:r>
              <a:rPr lang="en-US" sz="900" dirty="0"/>
              <a:t> </a:t>
            </a:r>
            <a:r>
              <a:rPr lang="en-US" sz="900" dirty="0" err="1"/>
              <a:t>h_switch</a:t>
            </a:r>
            <a:r>
              <a:rPr lang="en-US" sz="900" dirty="0"/>
              <a:t> = </a:t>
            </a:r>
            <a:r>
              <a:rPr lang="en-US" sz="900" dirty="0" err="1"/>
              <a:t>context.get</a:t>
            </a:r>
            <a:r>
              <a:rPr lang="en-US" sz="900" dirty="0"/>
              <a:t>('</a:t>
            </a:r>
            <a:r>
              <a:rPr lang="en-US" sz="900" dirty="0" err="1"/>
              <a:t>h_switch</a:t>
            </a:r>
            <a:r>
              <a:rPr lang="en-US" sz="900" dirty="0"/>
              <a:t>')||0;\n    </a:t>
            </a:r>
            <a:r>
              <a:rPr lang="en-US" sz="900" dirty="0" err="1"/>
              <a:t>h_switch</a:t>
            </a:r>
            <a:r>
              <a:rPr lang="en-US" sz="900" dirty="0"/>
              <a:t> = 1 - </a:t>
            </a:r>
            <a:r>
              <a:rPr lang="en-US" sz="900" dirty="0" err="1"/>
              <a:t>h_switch</a:t>
            </a:r>
            <a:r>
              <a:rPr lang="en-US" sz="900" dirty="0"/>
              <a:t>;\n    </a:t>
            </a:r>
            <a:r>
              <a:rPr lang="en-US" sz="900" dirty="0" err="1"/>
              <a:t>context.set</a:t>
            </a:r>
            <a:r>
              <a:rPr lang="en-US" sz="900" dirty="0"/>
              <a:t>('h_switch',</a:t>
            </a:r>
            <a:r>
              <a:rPr lang="en-US" sz="900" dirty="0" err="1"/>
              <a:t>h_switch</a:t>
            </a:r>
            <a:r>
              <a:rPr lang="en-US" sz="900" dirty="0"/>
              <a:t>);\n}\n\</a:t>
            </a:r>
            <a:r>
              <a:rPr lang="en-US" sz="900" dirty="0" err="1"/>
              <a:t>nif</a:t>
            </a:r>
            <a:r>
              <a:rPr lang="en-US" sz="900" dirty="0"/>
              <a:t>(</a:t>
            </a:r>
            <a:r>
              <a:rPr lang="en-US" sz="900" dirty="0" err="1"/>
              <a:t>context.get</a:t>
            </a:r>
            <a:r>
              <a:rPr lang="en-US" sz="900" dirty="0"/>
              <a:t>('</a:t>
            </a:r>
            <a:r>
              <a:rPr lang="en-US" sz="900" dirty="0" err="1"/>
              <a:t>h_switch</a:t>
            </a:r>
            <a:r>
              <a:rPr lang="en-US" sz="900" dirty="0"/>
              <a:t>'))\n   h = </a:t>
            </a:r>
            <a:r>
              <a:rPr lang="en-US" sz="900" dirty="0" err="1"/>
              <a:t>Math.floor</a:t>
            </a:r>
            <a:r>
              <a:rPr lang="en-US" sz="900" dirty="0"/>
              <a:t>(</a:t>
            </a:r>
            <a:r>
              <a:rPr lang="en-US" sz="900" dirty="0" err="1"/>
              <a:t>Math.random</a:t>
            </a:r>
            <a:r>
              <a:rPr lang="en-US" sz="900" dirty="0"/>
              <a:t>()*40)+60;\</a:t>
            </a:r>
            <a:r>
              <a:rPr lang="en-US" sz="900" dirty="0" err="1"/>
              <a:t>nelse</a:t>
            </a:r>
            <a:r>
              <a:rPr lang="en-US" sz="900" dirty="0"/>
              <a:t> h = 0;\n\</a:t>
            </a:r>
            <a:r>
              <a:rPr lang="en-US" sz="900" dirty="0" err="1"/>
              <a:t>nmsg.payload</a:t>
            </a:r>
            <a:r>
              <a:rPr lang="en-US" sz="900" dirty="0"/>
              <a:t> = h;\nreturn msg;","outputs":1,"noerr":0,"x":269,"y":195,"wires":[["e982bdfb.ecc11","2add083f.563198"]]},{"id":"e982bdfb.ecc11","type":"debug","z":"d9f204f5.da5328","name":"","active":true,"console":"false","complete":"payload","x":472,"y":213.5,"wires":[]},{"id":"1418d77d.da6f69","type":"inject","z":"d9f204f5.da5328","name":"","topic":"","payload":"","payloadType":"date","repeat":"3","crontab":"","once":false,"x":98,"y":196,"wires":[["142a9aea.fce0c5"]]},{"id":"6133fdb0.63ab14","type":"ui_button","z":"d9f204f5.da5328","name":"push","group":"57dcf85e.df7218","order":0,"width":0,"height":0,"label":"button","color":"","bgcolor":"","icon":"","payload":"change","payloadType":"str","topic":"","x":94,"y":302.5,"wires":[["142a9aea.fce0c5"]]},{"id":"3a64f3b0.b8208c","type":"ui_chart","z":"d9f204f5.da5328","name":"chart 1","group":"57dcf85e.df7218","order":0,"width":0,"height":0,"label":"chart","chartType":"line","legend":"false","xformat":"HH:mm:ss","interpolate":"linear","nodata":"","ymin":"","ymax":"","removeOlder":1,"removeOlderPoints":"","removeOlderUnit":"3600","cutout":0,"colors":["#1f77b4","#aec7e8","#ff7f0e","#2ca02c","#98df8a","#d62728","#ff9896","#9467bd","#c5b0d5"],"x":473,"y":146.5,"wires":[[],[]]},{"id":"2add083f.563198","type":"ui_gauge","z":"d9f204f5.da5328","name":"","group":"57dcf85e.df7218","order":0,"width":0,"height":0,"gtype":"gage","title":"Gauge","label":"units","format":"{{value}}","min":"60","max":"100","colors":["#00b500","#e6e600","#ca3838"],"x":442,"y":267.5,"wires":[]},{"id":"57dcf85e.df7218","type":"ui_group","z":"d9f204f5.da5328","name":"Default","tab":"6aa66ef2.51118","disp":true,"width":"6"},{"id":"6aa66ef2.51118","type":"ui_tab","z":"d9f204f5.da5328","name":"Home","icon":"dashboard"}]</a:t>
            </a:r>
          </a:p>
        </p:txBody>
      </p:sp>
      <p:pic>
        <p:nvPicPr>
          <p:cNvPr id="6" name="Picture 5"/>
          <p:cNvPicPr>
            <a:picLocks noChangeAspect="1"/>
          </p:cNvPicPr>
          <p:nvPr/>
        </p:nvPicPr>
        <p:blipFill>
          <a:blip r:embed="rId2"/>
          <a:stretch>
            <a:fillRect/>
          </a:stretch>
        </p:blipFill>
        <p:spPr>
          <a:xfrm>
            <a:off x="2616200" y="722313"/>
            <a:ext cx="6913562" cy="3043816"/>
          </a:xfrm>
          <a:prstGeom prst="rect">
            <a:avLst/>
          </a:prstGeom>
        </p:spPr>
      </p:pic>
    </p:spTree>
    <p:extLst>
      <p:ext uri="{BB962C8B-B14F-4D97-AF65-F5344CB8AC3E}">
        <p14:creationId xmlns:p14="http://schemas.microsoft.com/office/powerpoint/2010/main" val="109745922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24333E-7A91-42D2-8017-4B4179467E21}"/>
              </a:ext>
            </a:extLst>
          </p:cNvPr>
          <p:cNvSpPr>
            <a:spLocks noGrp="1"/>
          </p:cNvSpPr>
          <p:nvPr>
            <p:ph type="title"/>
          </p:nvPr>
        </p:nvSpPr>
        <p:spPr>
          <a:xfrm>
            <a:off x="8356600" y="269240"/>
            <a:ext cx="2792774" cy="2433320"/>
          </a:xfrm>
        </p:spPr>
        <p:txBody>
          <a:bodyPr>
            <a:normAutofit fontScale="90000"/>
          </a:bodyPr>
          <a:lstStyle/>
          <a:p>
            <a:r>
              <a:rPr lang="en-US" dirty="0"/>
              <a:t>Adding a Time Stamp to the Payload</a:t>
            </a:r>
          </a:p>
        </p:txBody>
      </p:sp>
      <p:pic>
        <p:nvPicPr>
          <p:cNvPr id="5" name="Content Placeholder 4">
            <a:extLst>
              <a:ext uri="{FF2B5EF4-FFF2-40B4-BE49-F238E27FC236}">
                <a16:creationId xmlns:a16="http://schemas.microsoft.com/office/drawing/2014/main" id="{E8F75E69-EC45-463E-9CA3-48C2125A681A}"/>
              </a:ext>
            </a:extLst>
          </p:cNvPr>
          <p:cNvPicPr>
            <a:picLocks noGrp="1" noChangeAspect="1"/>
          </p:cNvPicPr>
          <p:nvPr>
            <p:ph idx="1"/>
          </p:nvPr>
        </p:nvPicPr>
        <p:blipFill>
          <a:blip r:embed="rId2"/>
          <a:stretch>
            <a:fillRect/>
          </a:stretch>
        </p:blipFill>
        <p:spPr>
          <a:xfrm>
            <a:off x="252774" y="175055"/>
            <a:ext cx="6382344" cy="2197305"/>
          </a:xfrm>
          <a:prstGeom prst="rect">
            <a:avLst/>
          </a:prstGeom>
        </p:spPr>
      </p:pic>
      <p:sp>
        <p:nvSpPr>
          <p:cNvPr id="4" name="Slide Number Placeholder 3">
            <a:extLst>
              <a:ext uri="{FF2B5EF4-FFF2-40B4-BE49-F238E27FC236}">
                <a16:creationId xmlns:a16="http://schemas.microsoft.com/office/drawing/2014/main" id="{82F81CD1-E005-4D89-A821-CC294973B8E8}"/>
              </a:ext>
            </a:extLst>
          </p:cNvPr>
          <p:cNvSpPr>
            <a:spLocks noGrp="1"/>
          </p:cNvSpPr>
          <p:nvPr>
            <p:ph type="sldNum" sz="quarter" idx="12"/>
          </p:nvPr>
        </p:nvSpPr>
        <p:spPr/>
        <p:txBody>
          <a:bodyPr/>
          <a:lstStyle/>
          <a:p>
            <a:fld id="{3F264B8E-D8B2-483A-9B90-F4BCED666257}" type="slidenum">
              <a:rPr lang="en-US" smtClean="0"/>
              <a:t>87</a:t>
            </a:fld>
            <a:endParaRPr lang="en-US"/>
          </a:p>
        </p:txBody>
      </p:sp>
      <p:pic>
        <p:nvPicPr>
          <p:cNvPr id="6" name="Picture 5">
            <a:extLst>
              <a:ext uri="{FF2B5EF4-FFF2-40B4-BE49-F238E27FC236}">
                <a16:creationId xmlns:a16="http://schemas.microsoft.com/office/drawing/2014/main" id="{50B2850D-4750-486A-B156-A5E1170EA350}"/>
              </a:ext>
            </a:extLst>
          </p:cNvPr>
          <p:cNvPicPr>
            <a:picLocks noChangeAspect="1"/>
          </p:cNvPicPr>
          <p:nvPr/>
        </p:nvPicPr>
        <p:blipFill>
          <a:blip r:embed="rId3"/>
          <a:stretch>
            <a:fillRect/>
          </a:stretch>
        </p:blipFill>
        <p:spPr>
          <a:xfrm>
            <a:off x="252773" y="2529840"/>
            <a:ext cx="7035401" cy="4191635"/>
          </a:xfrm>
          <a:prstGeom prst="rect">
            <a:avLst/>
          </a:prstGeom>
          <a:ln>
            <a:solidFill>
              <a:schemeClr val="accent1"/>
            </a:solidFill>
          </a:ln>
        </p:spPr>
      </p:pic>
      <p:sp>
        <p:nvSpPr>
          <p:cNvPr id="7" name="Rectangle 6">
            <a:extLst>
              <a:ext uri="{FF2B5EF4-FFF2-40B4-BE49-F238E27FC236}">
                <a16:creationId xmlns:a16="http://schemas.microsoft.com/office/drawing/2014/main" id="{889330D7-45AE-46AE-BE17-E5779C149263}"/>
              </a:ext>
            </a:extLst>
          </p:cNvPr>
          <p:cNvSpPr/>
          <p:nvPr/>
        </p:nvSpPr>
        <p:spPr>
          <a:xfrm>
            <a:off x="7807960" y="3463250"/>
            <a:ext cx="3200400" cy="2893100"/>
          </a:xfrm>
          <a:prstGeom prst="rect">
            <a:avLst/>
          </a:prstGeom>
          <a:ln>
            <a:solidFill>
              <a:schemeClr val="accent1"/>
            </a:solidFill>
          </a:ln>
        </p:spPr>
        <p:txBody>
          <a:bodyPr wrap="square">
            <a:spAutoFit/>
          </a:bodyPr>
          <a:lstStyle/>
          <a:p>
            <a:r>
              <a:rPr lang="en-US" sz="700" dirty="0"/>
              <a:t>[{"id":"5f74fc71.724b64","type":"inject","z":"884eab00.fbd418","name":"Garage","topic":"security/</a:t>
            </a:r>
            <a:r>
              <a:rPr lang="en-US" sz="700" dirty="0" err="1"/>
              <a:t>garage","payload</a:t>
            </a:r>
            <a:r>
              <a:rPr lang="en-US" sz="700" dirty="0"/>
              <a:t>":"{\"area\":\"garage\", \"door\":\"open\", \"test\": false}","payloadType":"json","repeat":"","crontab":"","once":false,"x":368.00001525878906,"y":51,"wires":[["cbfcb9e8.bed948"]]},{"id":"189ceabd.39bc95","type":"inject","z":"884eab00.fbd418","name":"Front </a:t>
            </a:r>
            <a:r>
              <a:rPr lang="en-US" sz="700" dirty="0" err="1"/>
              <a:t>Door","topic":"security</a:t>
            </a:r>
            <a:r>
              <a:rPr lang="en-US" sz="700" dirty="0"/>
              <a:t>/</a:t>
            </a:r>
            <a:r>
              <a:rPr lang="en-US" sz="700" dirty="0" err="1"/>
              <a:t>home","payload</a:t>
            </a:r>
            <a:r>
              <a:rPr lang="en-US" sz="700" dirty="0"/>
              <a:t>":"{\"area\" : \"front door\", \"status\" : \"unlocked\", \"test\": false}","payloadType":"str","repeat":"","crontab":"","once":false,"x":380,"y":100,"wires":[["cbfcb9e8.bed948"]]},{"id":"cbfcb9e8.bed948","type":"function","z":"884eab00.fbd418","name":"Control Switch","</a:t>
            </a:r>
            <a:r>
              <a:rPr lang="en-US" sz="700" dirty="0" err="1"/>
              <a:t>func</a:t>
            </a:r>
            <a:r>
              <a:rPr lang="en-US" sz="700" dirty="0"/>
              <a:t>":"</a:t>
            </a:r>
            <a:r>
              <a:rPr lang="en-US" sz="700" dirty="0" err="1"/>
              <a:t>var</a:t>
            </a:r>
            <a:r>
              <a:rPr lang="en-US" sz="700" dirty="0"/>
              <a:t> circuit = </a:t>
            </a:r>
            <a:r>
              <a:rPr lang="en-US" sz="700" dirty="0" err="1"/>
              <a:t>context.get</a:t>
            </a:r>
            <a:r>
              <a:rPr lang="en-US" sz="700" dirty="0"/>
              <a:t>(\"circuit\")||\"open\";\</a:t>
            </a:r>
            <a:r>
              <a:rPr lang="en-US" sz="700" dirty="0" err="1"/>
              <a:t>nif</a:t>
            </a:r>
            <a:r>
              <a:rPr lang="en-US" sz="700" dirty="0"/>
              <a:t>(</a:t>
            </a:r>
            <a:r>
              <a:rPr lang="en-US" sz="700" dirty="0" err="1"/>
              <a:t>msg.payload.circuit</a:t>
            </a:r>
            <a:r>
              <a:rPr lang="en-US" sz="700" dirty="0"/>
              <a:t> == \"open\"){\n    </a:t>
            </a:r>
            <a:r>
              <a:rPr lang="en-US" sz="700" dirty="0" err="1"/>
              <a:t>context.set</a:t>
            </a:r>
            <a:r>
              <a:rPr lang="en-US" sz="700" dirty="0"/>
              <a:t>(\"circuit\", \"open\");\n    return null;\n} else if(</a:t>
            </a:r>
            <a:r>
              <a:rPr lang="en-US" sz="700" dirty="0" err="1"/>
              <a:t>msg.payload.circuit</a:t>
            </a:r>
            <a:r>
              <a:rPr lang="en-US" sz="700" dirty="0"/>
              <a:t> == \"closed\"){\n    </a:t>
            </a:r>
            <a:r>
              <a:rPr lang="en-US" sz="700" dirty="0" err="1"/>
              <a:t>context.set</a:t>
            </a:r>
            <a:r>
              <a:rPr lang="en-US" sz="700" dirty="0"/>
              <a:t>(\"circuit\", \"closed\");\n    return null;\n}\</a:t>
            </a:r>
            <a:r>
              <a:rPr lang="en-US" sz="700" dirty="0" err="1"/>
              <a:t>nvar</a:t>
            </a:r>
            <a:r>
              <a:rPr lang="en-US" sz="700" dirty="0"/>
              <a:t> c = </a:t>
            </a:r>
            <a:r>
              <a:rPr lang="en-US" sz="700" dirty="0" err="1"/>
              <a:t>context.get</a:t>
            </a:r>
            <a:r>
              <a:rPr lang="en-US" sz="700" dirty="0"/>
              <a:t>(\"circuit\");\</a:t>
            </a:r>
            <a:r>
              <a:rPr lang="en-US" sz="700" dirty="0" err="1"/>
              <a:t>nif</a:t>
            </a:r>
            <a:r>
              <a:rPr lang="en-US" sz="700" dirty="0"/>
              <a:t>(c == \"closed\") {\n    </a:t>
            </a:r>
            <a:r>
              <a:rPr lang="en-US" sz="700" dirty="0" err="1"/>
              <a:t>msg.payload.timestamp</a:t>
            </a:r>
            <a:r>
              <a:rPr lang="en-US" sz="700" dirty="0"/>
              <a:t> = new Date();\n    return </a:t>
            </a:r>
            <a:r>
              <a:rPr lang="en-US" sz="700" dirty="0" err="1"/>
              <a:t>msg</a:t>
            </a:r>
            <a:r>
              <a:rPr lang="en-US" sz="700" dirty="0"/>
              <a:t>;\n}","outputs":1,"noerr":0,"x":600,"y":60,"wires":[["9f278519.197868","c562edd8.47ca6"]]},{"id":"717a9b06.32f1c4","type":"ui_switch","z":"884eab00.fbd418","name":"Deactivate All </a:t>
            </a:r>
            <a:r>
              <a:rPr lang="en-US" sz="700" dirty="0" err="1"/>
              <a:t>Sensors","label":"Deactivate</a:t>
            </a:r>
            <a:r>
              <a:rPr lang="en-US" sz="700" dirty="0"/>
              <a:t> All Sensors","group":"8212f405.597be8","order":0,"width":0,"height":0,"passthru":true,"decouple":"false","topic":"","style":"","onvalue":"{\"circuit\":\"closed\"}","</a:t>
            </a:r>
            <a:r>
              <a:rPr lang="en-US" sz="700" dirty="0" err="1"/>
              <a:t>onvalueType</a:t>
            </a:r>
            <a:r>
              <a:rPr lang="en-US" sz="700" dirty="0"/>
              <a:t>":"</a:t>
            </a:r>
            <a:r>
              <a:rPr lang="en-US" sz="700" dirty="0" err="1"/>
              <a:t>json</a:t>
            </a:r>
            <a:r>
              <a:rPr lang="en-US" sz="700" dirty="0"/>
              <a:t>","</a:t>
            </a:r>
            <a:r>
              <a:rPr lang="en-US" sz="700" dirty="0" err="1"/>
              <a:t>onicon</a:t>
            </a:r>
            <a:r>
              <a:rPr lang="en-US" sz="700" dirty="0"/>
              <a:t>":"","</a:t>
            </a:r>
            <a:r>
              <a:rPr lang="en-US" sz="700" dirty="0" err="1"/>
              <a:t>oncolor</a:t>
            </a:r>
            <a:r>
              <a:rPr lang="en-US" sz="700" dirty="0"/>
              <a:t>":"","</a:t>
            </a:r>
            <a:r>
              <a:rPr lang="en-US" sz="700" dirty="0" err="1"/>
              <a:t>offvalue</a:t>
            </a:r>
            <a:r>
              <a:rPr lang="en-US" sz="700" dirty="0"/>
              <a:t>":"{\"circuit\":\"open\"}","offvalueType":"json","officon":"","offcolor":"","x":440,"y":140,"wires":[["cbfcb9e8.bed948"]]},{"id":"8212f405.597be8","type":"ui_group","name":"Group 1","tab":"3ecc6ab0.77f806","order":1,"disp":true,"width":6},{"id":"3ecc6ab0.77f806","type":"ui_tab","z":"","name":"Security","icon":"dashboard","order":2}]</a:t>
            </a:r>
          </a:p>
        </p:txBody>
      </p:sp>
    </p:spTree>
    <p:extLst>
      <p:ext uri="{BB962C8B-B14F-4D97-AF65-F5344CB8AC3E}">
        <p14:creationId xmlns:p14="http://schemas.microsoft.com/office/powerpoint/2010/main" val="416378777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19BBBC38-EA4F-42D3-8A62-8A9B8634B405}"/>
              </a:ext>
            </a:extLst>
          </p:cNvPr>
          <p:cNvPicPr>
            <a:picLocks noGrp="1" noChangeAspect="1"/>
          </p:cNvPicPr>
          <p:nvPr>
            <p:ph idx="1"/>
          </p:nvPr>
        </p:nvPicPr>
        <p:blipFill>
          <a:blip r:embed="rId2"/>
          <a:stretch>
            <a:fillRect/>
          </a:stretch>
        </p:blipFill>
        <p:spPr>
          <a:xfrm>
            <a:off x="457200" y="2300288"/>
            <a:ext cx="8255000" cy="1291388"/>
          </a:xfrm>
          <a:prstGeom prst="rect">
            <a:avLst/>
          </a:prstGeom>
        </p:spPr>
      </p:pic>
      <p:sp>
        <p:nvSpPr>
          <p:cNvPr id="4" name="Slide Number Placeholder 3">
            <a:extLst>
              <a:ext uri="{FF2B5EF4-FFF2-40B4-BE49-F238E27FC236}">
                <a16:creationId xmlns:a16="http://schemas.microsoft.com/office/drawing/2014/main" id="{1A18F5AC-F4AF-4020-AE42-4193BDB5FFE8}"/>
              </a:ext>
            </a:extLst>
          </p:cNvPr>
          <p:cNvSpPr>
            <a:spLocks noGrp="1"/>
          </p:cNvSpPr>
          <p:nvPr>
            <p:ph type="sldNum" sz="quarter" idx="12"/>
          </p:nvPr>
        </p:nvSpPr>
        <p:spPr/>
        <p:txBody>
          <a:bodyPr/>
          <a:lstStyle/>
          <a:p>
            <a:fld id="{3F264B8E-D8B2-483A-9B90-F4BCED666257}" type="slidenum">
              <a:rPr lang="en-US" smtClean="0"/>
              <a:t>88</a:t>
            </a:fld>
            <a:endParaRPr lang="en-US"/>
          </a:p>
        </p:txBody>
      </p:sp>
      <p:sp>
        <p:nvSpPr>
          <p:cNvPr id="6" name="Rectangle 5">
            <a:extLst>
              <a:ext uri="{FF2B5EF4-FFF2-40B4-BE49-F238E27FC236}">
                <a16:creationId xmlns:a16="http://schemas.microsoft.com/office/drawing/2014/main" id="{FBB093A5-CA64-4940-982F-70966F8652DB}"/>
              </a:ext>
            </a:extLst>
          </p:cNvPr>
          <p:cNvSpPr/>
          <p:nvPr/>
        </p:nvSpPr>
        <p:spPr>
          <a:xfrm>
            <a:off x="9062720" y="917643"/>
            <a:ext cx="2849880" cy="4939814"/>
          </a:xfrm>
          <a:prstGeom prst="rect">
            <a:avLst/>
          </a:prstGeom>
          <a:ln>
            <a:solidFill>
              <a:schemeClr val="accent1"/>
            </a:solidFill>
          </a:ln>
        </p:spPr>
        <p:txBody>
          <a:bodyPr wrap="square">
            <a:spAutoFit/>
          </a:bodyPr>
          <a:lstStyle/>
          <a:p>
            <a:r>
              <a:rPr lang="en-US" sz="900" dirty="0"/>
              <a:t>[{"id":"717a9b06.32f1c4","type":"ui_switch","z":"884eab00.fbd418","name":"Deactivate All </a:t>
            </a:r>
            <a:r>
              <a:rPr lang="en-US" sz="900" dirty="0" err="1"/>
              <a:t>Sensors","label":"Deactivate</a:t>
            </a:r>
            <a:r>
              <a:rPr lang="en-US" sz="900" dirty="0"/>
              <a:t> All Sensors","group":"8212f405.597be8","order":0,"width":0,"height":0,"passthru":true,"decouple":"false","topic":"","style":"","onvalue":"{\"circuit\":\"closed\"}","</a:t>
            </a:r>
            <a:r>
              <a:rPr lang="en-US" sz="900" dirty="0" err="1"/>
              <a:t>onvalueType</a:t>
            </a:r>
            <a:r>
              <a:rPr lang="en-US" sz="900" dirty="0"/>
              <a:t>":"</a:t>
            </a:r>
            <a:r>
              <a:rPr lang="en-US" sz="900" dirty="0" err="1"/>
              <a:t>json</a:t>
            </a:r>
            <a:r>
              <a:rPr lang="en-US" sz="900" dirty="0"/>
              <a:t>","</a:t>
            </a:r>
            <a:r>
              <a:rPr lang="en-US" sz="900" dirty="0" err="1"/>
              <a:t>onicon</a:t>
            </a:r>
            <a:r>
              <a:rPr lang="en-US" sz="900" dirty="0"/>
              <a:t>":"","</a:t>
            </a:r>
            <a:r>
              <a:rPr lang="en-US" sz="900" dirty="0" err="1"/>
              <a:t>oncolor</a:t>
            </a:r>
            <a:r>
              <a:rPr lang="en-US" sz="900" dirty="0"/>
              <a:t>":"","</a:t>
            </a:r>
            <a:r>
              <a:rPr lang="en-US" sz="900" dirty="0" err="1"/>
              <a:t>offvalue</a:t>
            </a:r>
            <a:r>
              <a:rPr lang="en-US" sz="900" dirty="0"/>
              <a:t>":"{\"circuit\":\"open\"}","offvalueType":"json","officon":"","offcolor":"","x":440,"y":260,"wires":[["cbfcb9e8.bed948"]]},{"id":"989f28bc.c35eb8","type":"http in","z":"884eab00.fbd418","name":"off","url":"/off","method":"get","upload":false,"swaggerDoc":"","x":70,"y":260,"wires":[["7d769d16.eab8b4"]]},{"id":"7d769d16.eab8b4","type":"function","z":"884eab00.fbd418","name":"","func":"var </a:t>
            </a:r>
            <a:r>
              <a:rPr lang="en-US" sz="900" dirty="0" err="1"/>
              <a:t>replyMsg</a:t>
            </a:r>
            <a:r>
              <a:rPr lang="en-US" sz="900" dirty="0"/>
              <a:t> = {\"payload\" : </a:t>
            </a:r>
            <a:r>
              <a:rPr lang="en-US" sz="900" dirty="0" err="1"/>
              <a:t>msg.payload</a:t>
            </a:r>
            <a:r>
              <a:rPr lang="en-US" sz="900" dirty="0"/>
              <a:t>};\</a:t>
            </a:r>
            <a:r>
              <a:rPr lang="en-US" sz="900" dirty="0" err="1"/>
              <a:t>nmsg.payload</a:t>
            </a:r>
            <a:r>
              <a:rPr lang="en-US" sz="900" dirty="0"/>
              <a:t> = \"</a:t>
            </a:r>
            <a:r>
              <a:rPr lang="en-US" sz="900" dirty="0" err="1"/>
              <a:t>Dectivated</a:t>
            </a:r>
            <a:r>
              <a:rPr lang="en-US" sz="900" dirty="0"/>
              <a:t>\";\</a:t>
            </a:r>
            <a:r>
              <a:rPr lang="en-US" sz="900" dirty="0" err="1"/>
              <a:t>nreturn</a:t>
            </a:r>
            <a:r>
              <a:rPr lang="en-US" sz="900" dirty="0"/>
              <a:t> [</a:t>
            </a:r>
            <a:r>
              <a:rPr lang="en-US" sz="900" dirty="0" err="1"/>
              <a:t>replyMsg</a:t>
            </a:r>
            <a:r>
              <a:rPr lang="en-US" sz="900" dirty="0"/>
              <a:t>, </a:t>
            </a:r>
            <a:r>
              <a:rPr lang="en-US" sz="900" dirty="0" err="1"/>
              <a:t>msg</a:t>
            </a:r>
            <a:r>
              <a:rPr lang="en-US" sz="900" dirty="0"/>
              <a:t>];\n","outputs":"2","noerr":0,"x":210,"y":260,"wires":[["717a9b06.32f1c4"],["c8bbb6dc.6c2e98"]]},{"id":"c3551556.bcabc8","type":"http in","z":"884eab00.fbd418","name":"on","url":"/on","method":"get","upload":false,"swaggerDoc":"","x":70,"y":300,"wires":[["cd811786.e1acc8"]]},{"id":"cd811786.e1acc8","type":"function","z":"884eab00.fbd418","name":"","func":"replyMsg = {payload : </a:t>
            </a:r>
            <a:r>
              <a:rPr lang="en-US" sz="900" dirty="0" err="1"/>
              <a:t>msg.payload</a:t>
            </a:r>
            <a:r>
              <a:rPr lang="en-US" sz="900" dirty="0"/>
              <a:t>};\</a:t>
            </a:r>
            <a:r>
              <a:rPr lang="en-US" sz="900" dirty="0" err="1"/>
              <a:t>nmsg.payload</a:t>
            </a:r>
            <a:r>
              <a:rPr lang="en-US" sz="900" dirty="0"/>
              <a:t> = \"Activated\";\</a:t>
            </a:r>
            <a:r>
              <a:rPr lang="en-US" sz="900" dirty="0" err="1"/>
              <a:t>nreturn</a:t>
            </a:r>
            <a:r>
              <a:rPr lang="en-US" sz="900" dirty="0"/>
              <a:t> [</a:t>
            </a:r>
            <a:r>
              <a:rPr lang="en-US" sz="900" dirty="0" err="1"/>
              <a:t>replyMsg</a:t>
            </a:r>
            <a:r>
              <a:rPr lang="en-US" sz="900" dirty="0"/>
              <a:t>, </a:t>
            </a:r>
            <a:r>
              <a:rPr lang="en-US" sz="900" dirty="0" err="1"/>
              <a:t>msg</a:t>
            </a:r>
            <a:r>
              <a:rPr lang="en-US" sz="900" dirty="0"/>
              <a:t>];","outputs":"2","noerr":0,"x":210,"y":300,"wires":[["717a9b06.32f1c4"],["c8bbb6dc.6c2e98"]]},{"id":"c8bbb6dc.6c2e98","type":"http response","z":"884eab00.fbd418","name":"","statusCode":"","headers":{},"x":390,"y":300,"wires":[]},{"id":"8212f405.597be8","type":"ui_group","name":"Group 1","tab":"3ecc6ab0.77f806","order":1,"disp":true,"width":6},{"id":"3ecc6ab0.77f806","type":"ui_tab","z":"","name":"Security","icon":"dashboard","order":2}]</a:t>
            </a:r>
          </a:p>
        </p:txBody>
      </p:sp>
      <p:sp>
        <p:nvSpPr>
          <p:cNvPr id="2" name="Title 1">
            <a:extLst>
              <a:ext uri="{FF2B5EF4-FFF2-40B4-BE49-F238E27FC236}">
                <a16:creationId xmlns:a16="http://schemas.microsoft.com/office/drawing/2014/main" id="{F5707EBB-F194-45A5-8C7F-9ADF05BF95D3}"/>
              </a:ext>
            </a:extLst>
          </p:cNvPr>
          <p:cNvSpPr>
            <a:spLocks noGrp="1"/>
          </p:cNvSpPr>
          <p:nvPr>
            <p:ph type="title"/>
          </p:nvPr>
        </p:nvSpPr>
        <p:spPr>
          <a:xfrm>
            <a:off x="868680" y="123724"/>
            <a:ext cx="11252200" cy="1371013"/>
          </a:xfrm>
        </p:spPr>
        <p:txBody>
          <a:bodyPr>
            <a:normAutofit/>
          </a:bodyPr>
          <a:lstStyle/>
          <a:p>
            <a:r>
              <a:rPr lang="en-US" dirty="0"/>
              <a:t>Configuring Through the Web</a:t>
            </a:r>
          </a:p>
        </p:txBody>
      </p:sp>
      <p:pic>
        <p:nvPicPr>
          <p:cNvPr id="7" name="Picture 6">
            <a:extLst>
              <a:ext uri="{FF2B5EF4-FFF2-40B4-BE49-F238E27FC236}">
                <a16:creationId xmlns:a16="http://schemas.microsoft.com/office/drawing/2014/main" id="{A2FF6005-CE5F-4020-BF78-B4099E2043CF}"/>
              </a:ext>
            </a:extLst>
          </p:cNvPr>
          <p:cNvPicPr>
            <a:picLocks noChangeAspect="1"/>
          </p:cNvPicPr>
          <p:nvPr/>
        </p:nvPicPr>
        <p:blipFill>
          <a:blip r:embed="rId3"/>
          <a:stretch>
            <a:fillRect/>
          </a:stretch>
        </p:blipFill>
        <p:spPr>
          <a:xfrm>
            <a:off x="624840" y="4571582"/>
            <a:ext cx="7743825" cy="1285875"/>
          </a:xfrm>
          <a:prstGeom prst="rect">
            <a:avLst/>
          </a:prstGeom>
        </p:spPr>
      </p:pic>
    </p:spTree>
    <p:extLst>
      <p:ext uri="{BB962C8B-B14F-4D97-AF65-F5344CB8AC3E}">
        <p14:creationId xmlns:p14="http://schemas.microsoft.com/office/powerpoint/2010/main" val="128609258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C045413-BF7F-478B-9E51-A4AF53488BF3}"/>
              </a:ext>
            </a:extLst>
          </p:cNvPr>
          <p:cNvSpPr>
            <a:spLocks noGrp="1"/>
          </p:cNvSpPr>
          <p:nvPr>
            <p:ph type="sldNum" sz="quarter" idx="12"/>
          </p:nvPr>
        </p:nvSpPr>
        <p:spPr/>
        <p:txBody>
          <a:bodyPr/>
          <a:lstStyle/>
          <a:p>
            <a:fld id="{3F264B8E-D8B2-483A-9B90-F4BCED666257}" type="slidenum">
              <a:rPr lang="en-US" smtClean="0"/>
              <a:t>89</a:t>
            </a:fld>
            <a:endParaRPr lang="en-US"/>
          </a:p>
        </p:txBody>
      </p:sp>
      <p:pic>
        <p:nvPicPr>
          <p:cNvPr id="6" name="Picture 5">
            <a:extLst>
              <a:ext uri="{FF2B5EF4-FFF2-40B4-BE49-F238E27FC236}">
                <a16:creationId xmlns:a16="http://schemas.microsoft.com/office/drawing/2014/main" id="{0120618F-BFEC-49E6-ADDC-E56EB784DD02}"/>
              </a:ext>
            </a:extLst>
          </p:cNvPr>
          <p:cNvPicPr>
            <a:picLocks noChangeAspect="1"/>
          </p:cNvPicPr>
          <p:nvPr/>
        </p:nvPicPr>
        <p:blipFill>
          <a:blip r:embed="rId2"/>
          <a:stretch>
            <a:fillRect/>
          </a:stretch>
        </p:blipFill>
        <p:spPr>
          <a:xfrm>
            <a:off x="7464272" y="180617"/>
            <a:ext cx="4235132" cy="2004909"/>
          </a:xfrm>
          <a:prstGeom prst="rect">
            <a:avLst/>
          </a:prstGeom>
          <a:ln>
            <a:solidFill>
              <a:schemeClr val="accent1"/>
            </a:solidFill>
          </a:ln>
        </p:spPr>
      </p:pic>
      <p:pic>
        <p:nvPicPr>
          <p:cNvPr id="7" name="Picture 6">
            <a:extLst>
              <a:ext uri="{FF2B5EF4-FFF2-40B4-BE49-F238E27FC236}">
                <a16:creationId xmlns:a16="http://schemas.microsoft.com/office/drawing/2014/main" id="{B04A6FF4-98AF-4BED-85B8-D05B58DAFA54}"/>
              </a:ext>
            </a:extLst>
          </p:cNvPr>
          <p:cNvPicPr>
            <a:picLocks noChangeAspect="1"/>
          </p:cNvPicPr>
          <p:nvPr/>
        </p:nvPicPr>
        <p:blipFill>
          <a:blip r:embed="rId3"/>
          <a:stretch>
            <a:fillRect/>
          </a:stretch>
        </p:blipFill>
        <p:spPr>
          <a:xfrm>
            <a:off x="4653981" y="3868187"/>
            <a:ext cx="5832716" cy="2944910"/>
          </a:xfrm>
          <a:prstGeom prst="rect">
            <a:avLst/>
          </a:prstGeom>
        </p:spPr>
      </p:pic>
      <p:pic>
        <p:nvPicPr>
          <p:cNvPr id="8" name="Picture 7">
            <a:extLst>
              <a:ext uri="{FF2B5EF4-FFF2-40B4-BE49-F238E27FC236}">
                <a16:creationId xmlns:a16="http://schemas.microsoft.com/office/drawing/2014/main" id="{1A2A1060-D5F8-485D-B920-E5DEB46312D4}"/>
              </a:ext>
            </a:extLst>
          </p:cNvPr>
          <p:cNvPicPr>
            <a:picLocks noChangeAspect="1"/>
          </p:cNvPicPr>
          <p:nvPr/>
        </p:nvPicPr>
        <p:blipFill>
          <a:blip r:embed="rId4"/>
          <a:stretch>
            <a:fillRect/>
          </a:stretch>
        </p:blipFill>
        <p:spPr>
          <a:xfrm>
            <a:off x="82878" y="203898"/>
            <a:ext cx="7225325" cy="1992338"/>
          </a:xfrm>
          <a:prstGeom prst="rect">
            <a:avLst/>
          </a:prstGeom>
          <a:ln>
            <a:solidFill>
              <a:schemeClr val="accent1"/>
            </a:solidFill>
          </a:ln>
        </p:spPr>
      </p:pic>
      <p:pic>
        <p:nvPicPr>
          <p:cNvPr id="5" name="Content Placeholder 4">
            <a:extLst>
              <a:ext uri="{FF2B5EF4-FFF2-40B4-BE49-F238E27FC236}">
                <a16:creationId xmlns:a16="http://schemas.microsoft.com/office/drawing/2014/main" id="{746A1D23-F905-46CD-9135-0E98FB6C2EBB}"/>
              </a:ext>
            </a:extLst>
          </p:cNvPr>
          <p:cNvPicPr>
            <a:picLocks noGrp="1" noChangeAspect="1"/>
          </p:cNvPicPr>
          <p:nvPr>
            <p:ph idx="1"/>
          </p:nvPr>
        </p:nvPicPr>
        <p:blipFill>
          <a:blip r:embed="rId5"/>
          <a:stretch>
            <a:fillRect/>
          </a:stretch>
        </p:blipFill>
        <p:spPr>
          <a:xfrm>
            <a:off x="1114447" y="2321788"/>
            <a:ext cx="10515600" cy="1350997"/>
          </a:xfrm>
          <a:prstGeom prst="rect">
            <a:avLst/>
          </a:prstGeom>
          <a:ln>
            <a:solidFill>
              <a:schemeClr val="accent1"/>
            </a:solidFill>
          </a:ln>
        </p:spPr>
      </p:pic>
      <p:cxnSp>
        <p:nvCxnSpPr>
          <p:cNvPr id="10" name="Straight Arrow Connector 9">
            <a:extLst>
              <a:ext uri="{FF2B5EF4-FFF2-40B4-BE49-F238E27FC236}">
                <a16:creationId xmlns:a16="http://schemas.microsoft.com/office/drawing/2014/main" id="{1A502A70-F80D-4972-A22C-EB9F51EF962E}"/>
              </a:ext>
            </a:extLst>
          </p:cNvPr>
          <p:cNvCxnSpPr/>
          <p:nvPr/>
        </p:nvCxnSpPr>
        <p:spPr>
          <a:xfrm flipH="1" flipV="1">
            <a:off x="4653981" y="2052320"/>
            <a:ext cx="695259" cy="670560"/>
          </a:xfrm>
          <a:prstGeom prst="straightConnector1">
            <a:avLst/>
          </a:prstGeom>
          <a:ln w="19050">
            <a:solidFill>
              <a:srgbClr val="FF0000">
                <a:alpha val="99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BC0CBA1B-EEA4-45FA-B662-035FEE845136}"/>
              </a:ext>
            </a:extLst>
          </p:cNvPr>
          <p:cNvCxnSpPr>
            <a:cxnSpLocks/>
          </p:cNvCxnSpPr>
          <p:nvPr/>
        </p:nvCxnSpPr>
        <p:spPr>
          <a:xfrm flipH="1" flipV="1">
            <a:off x="10486697" y="2184051"/>
            <a:ext cx="371551" cy="272504"/>
          </a:xfrm>
          <a:prstGeom prst="straightConnector1">
            <a:avLst/>
          </a:prstGeom>
          <a:ln w="19050">
            <a:solidFill>
              <a:srgbClr val="FF0000">
                <a:alpha val="99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CC73817-4305-42A3-A5FF-B95E2862A573}"/>
              </a:ext>
            </a:extLst>
          </p:cNvPr>
          <p:cNvCxnSpPr>
            <a:cxnSpLocks/>
          </p:cNvCxnSpPr>
          <p:nvPr/>
        </p:nvCxnSpPr>
        <p:spPr>
          <a:xfrm flipH="1">
            <a:off x="8058150" y="3527308"/>
            <a:ext cx="552452" cy="340879"/>
          </a:xfrm>
          <a:prstGeom prst="straightConnector1">
            <a:avLst/>
          </a:prstGeom>
          <a:ln w="19050">
            <a:solidFill>
              <a:srgbClr val="FF0000">
                <a:alpha val="99000"/>
              </a:srgb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188161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416692"/>
            <a:ext cx="10515600" cy="1025329"/>
          </a:xfrm>
        </p:spPr>
        <p:txBody>
          <a:bodyPr/>
          <a:lstStyle/>
          <a:p>
            <a:r>
              <a:rPr lang="en-US" dirty="0"/>
              <a:t>Output Nodes</a:t>
            </a:r>
          </a:p>
        </p:txBody>
      </p:sp>
      <p:sp>
        <p:nvSpPr>
          <p:cNvPr id="3" name="Content Placeholder 2"/>
          <p:cNvSpPr>
            <a:spLocks noGrp="1"/>
          </p:cNvSpPr>
          <p:nvPr>
            <p:ph idx="1"/>
          </p:nvPr>
        </p:nvSpPr>
        <p:spPr>
          <a:xfrm>
            <a:off x="838200" y="1621409"/>
            <a:ext cx="10515600" cy="4555553"/>
          </a:xfrm>
        </p:spPr>
        <p:txBody>
          <a:bodyPr>
            <a:normAutofit/>
          </a:bodyPr>
          <a:lstStyle/>
          <a:p>
            <a:pPr>
              <a:spcAft>
                <a:spcPts val="800"/>
              </a:spcAft>
            </a:pPr>
            <a:r>
              <a:rPr lang="en-US" sz="2600" dirty="0"/>
              <a:t>Output nodes allows for data to be sent outside of a Node-RED flow. They have a single input endpoint on their left side. </a:t>
            </a:r>
          </a:p>
          <a:p>
            <a:pPr>
              <a:spcAft>
                <a:spcPts val="800"/>
              </a:spcAft>
            </a:pPr>
            <a:r>
              <a:rPr lang="en-US" sz="2600" dirty="0"/>
              <a:t>Output nodes are used to send data to other services, for example via Twitter, tcp, serial or email nodes, or to use the debug node to output to the debug pane.</a:t>
            </a:r>
          </a:p>
          <a:p>
            <a:r>
              <a:rPr lang="en-US" sz="2600" dirty="0"/>
              <a:t>For example, the debug node:</a:t>
            </a:r>
          </a:p>
          <a:p>
            <a:endParaRPr lang="en-US" sz="2600" dirty="0"/>
          </a:p>
          <a:p>
            <a:endParaRPr lang="en-US" sz="2600" dirty="0"/>
          </a:p>
          <a:p>
            <a:pPr marL="0" indent="0">
              <a:buNone/>
            </a:pPr>
            <a:r>
              <a:rPr lang="en-US" sz="2600" dirty="0"/>
              <a:t>can be connected to the output of any node. It can be used to display the output of any message property in the debug tab. </a:t>
            </a:r>
          </a:p>
        </p:txBody>
      </p:sp>
      <p:sp>
        <p:nvSpPr>
          <p:cNvPr id="4" name="Slide Number Placeholder 3"/>
          <p:cNvSpPr>
            <a:spLocks noGrp="1"/>
          </p:cNvSpPr>
          <p:nvPr>
            <p:ph type="sldNum" sz="quarter" idx="12"/>
          </p:nvPr>
        </p:nvSpPr>
        <p:spPr/>
        <p:txBody>
          <a:bodyPr/>
          <a:lstStyle/>
          <a:p>
            <a:fld id="{3F264B8E-D8B2-483A-9B90-F4BCED666257}" type="slidenum">
              <a:rPr lang="en-US" smtClean="0"/>
              <a:t>9</a:t>
            </a:fld>
            <a:endParaRPr lang="en-US"/>
          </a:p>
        </p:txBody>
      </p:sp>
      <p:pic>
        <p:nvPicPr>
          <p:cNvPr id="5" name="Picture 4"/>
          <p:cNvPicPr>
            <a:picLocks noChangeAspect="1"/>
          </p:cNvPicPr>
          <p:nvPr/>
        </p:nvPicPr>
        <p:blipFill>
          <a:blip r:embed="rId2"/>
          <a:stretch>
            <a:fillRect/>
          </a:stretch>
        </p:blipFill>
        <p:spPr>
          <a:xfrm>
            <a:off x="1256001" y="4291726"/>
            <a:ext cx="2950720" cy="914479"/>
          </a:xfrm>
          <a:prstGeom prst="rect">
            <a:avLst/>
          </a:prstGeom>
        </p:spPr>
      </p:pic>
    </p:spTree>
    <p:extLst>
      <p:ext uri="{BB962C8B-B14F-4D97-AF65-F5344CB8AC3E}">
        <p14:creationId xmlns:p14="http://schemas.microsoft.com/office/powerpoint/2010/main" val="370862701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424974-78B0-4582-84BE-94A562FA0C3F}"/>
              </a:ext>
            </a:extLst>
          </p:cNvPr>
          <p:cNvSpPr>
            <a:spLocks noGrp="1"/>
          </p:cNvSpPr>
          <p:nvPr>
            <p:ph type="title"/>
          </p:nvPr>
        </p:nvSpPr>
        <p:spPr>
          <a:xfrm>
            <a:off x="838200" y="365125"/>
            <a:ext cx="10515600" cy="732155"/>
          </a:xfrm>
        </p:spPr>
        <p:txBody>
          <a:bodyPr/>
          <a:lstStyle/>
          <a:p>
            <a:r>
              <a:rPr lang="en-US" dirty="0"/>
              <a:t>Using text Input</a:t>
            </a:r>
          </a:p>
        </p:txBody>
      </p:sp>
      <p:pic>
        <p:nvPicPr>
          <p:cNvPr id="5" name="Content Placeholder 4">
            <a:extLst>
              <a:ext uri="{FF2B5EF4-FFF2-40B4-BE49-F238E27FC236}">
                <a16:creationId xmlns:a16="http://schemas.microsoft.com/office/drawing/2014/main" id="{55F24F2A-DAF2-497A-8389-A44CA3D40245}"/>
              </a:ext>
            </a:extLst>
          </p:cNvPr>
          <p:cNvPicPr>
            <a:picLocks noGrp="1" noChangeAspect="1"/>
          </p:cNvPicPr>
          <p:nvPr>
            <p:ph idx="1"/>
          </p:nvPr>
        </p:nvPicPr>
        <p:blipFill>
          <a:blip r:embed="rId2"/>
          <a:stretch>
            <a:fillRect/>
          </a:stretch>
        </p:blipFill>
        <p:spPr>
          <a:xfrm>
            <a:off x="522494" y="1233732"/>
            <a:ext cx="10515600" cy="1256459"/>
          </a:xfrm>
          <a:prstGeom prst="rect">
            <a:avLst/>
          </a:prstGeom>
        </p:spPr>
      </p:pic>
      <p:sp>
        <p:nvSpPr>
          <p:cNvPr id="4" name="Slide Number Placeholder 3">
            <a:extLst>
              <a:ext uri="{FF2B5EF4-FFF2-40B4-BE49-F238E27FC236}">
                <a16:creationId xmlns:a16="http://schemas.microsoft.com/office/drawing/2014/main" id="{4C8D7B7F-D966-4121-9332-AD27C26669C8}"/>
              </a:ext>
            </a:extLst>
          </p:cNvPr>
          <p:cNvSpPr>
            <a:spLocks noGrp="1"/>
          </p:cNvSpPr>
          <p:nvPr>
            <p:ph type="sldNum" sz="quarter" idx="12"/>
          </p:nvPr>
        </p:nvSpPr>
        <p:spPr/>
        <p:txBody>
          <a:bodyPr/>
          <a:lstStyle/>
          <a:p>
            <a:fld id="{3F264B8E-D8B2-483A-9B90-F4BCED666257}" type="slidenum">
              <a:rPr lang="en-US" smtClean="0"/>
              <a:t>90</a:t>
            </a:fld>
            <a:endParaRPr lang="en-US"/>
          </a:p>
        </p:txBody>
      </p:sp>
      <p:sp>
        <p:nvSpPr>
          <p:cNvPr id="6" name="Rectangle 5">
            <a:extLst>
              <a:ext uri="{FF2B5EF4-FFF2-40B4-BE49-F238E27FC236}">
                <a16:creationId xmlns:a16="http://schemas.microsoft.com/office/drawing/2014/main" id="{B290CAE2-D828-4007-B0D2-5001D85FB034}"/>
              </a:ext>
            </a:extLst>
          </p:cNvPr>
          <p:cNvSpPr/>
          <p:nvPr/>
        </p:nvSpPr>
        <p:spPr>
          <a:xfrm>
            <a:off x="5780294" y="2712735"/>
            <a:ext cx="6096000" cy="2970044"/>
          </a:xfrm>
          <a:prstGeom prst="rect">
            <a:avLst/>
          </a:prstGeom>
          <a:ln>
            <a:solidFill>
              <a:schemeClr val="accent1"/>
            </a:solidFill>
          </a:ln>
        </p:spPr>
        <p:txBody>
          <a:bodyPr>
            <a:spAutoFit/>
          </a:bodyPr>
          <a:lstStyle/>
          <a:p>
            <a:r>
              <a:rPr lang="en-US" sz="1100" dirty="0"/>
              <a:t>[{"id":"701890.1745177","type":"ui_text","z":"884eab00.fbd418","group":"8212f405.597be8","order":0,"width":0,"height":0,"name":"","label":"Message","format":"{{</a:t>
            </a:r>
            <a:r>
              <a:rPr lang="en-US" sz="1100" dirty="0" err="1"/>
              <a:t>msg.payload</a:t>
            </a:r>
            <a:r>
              <a:rPr lang="en-US" sz="1100" dirty="0"/>
              <a:t>}}","layout":"col-center","x":680,"y":634,"wires":[]},{"id":"b2a0a7ba.ef8988","type":"function","z":"884eab00.fbd418","name":"Prepare output Text","</a:t>
            </a:r>
            <a:r>
              <a:rPr lang="en-US" sz="1100" dirty="0" err="1"/>
              <a:t>func</a:t>
            </a:r>
            <a:r>
              <a:rPr lang="en-US" sz="1100" dirty="0"/>
              <a:t>":"</a:t>
            </a:r>
            <a:r>
              <a:rPr lang="en-US" sz="1100" dirty="0" err="1"/>
              <a:t>var</a:t>
            </a:r>
            <a:r>
              <a:rPr lang="en-US" sz="1100" dirty="0"/>
              <a:t> </a:t>
            </a:r>
            <a:r>
              <a:rPr lang="en-US" sz="1100" dirty="0" err="1"/>
              <a:t>userName</a:t>
            </a:r>
            <a:r>
              <a:rPr lang="en-US" sz="1100" dirty="0"/>
              <a:t> = </a:t>
            </a:r>
            <a:r>
              <a:rPr lang="en-US" sz="1100" dirty="0" err="1"/>
              <a:t>context.get</a:t>
            </a:r>
            <a:r>
              <a:rPr lang="en-US" sz="1100" dirty="0"/>
              <a:t>(\"username\")||\"anonymous\";\</a:t>
            </a:r>
            <a:r>
              <a:rPr lang="en-US" sz="1100" dirty="0" err="1"/>
              <a:t>nif</a:t>
            </a:r>
            <a:r>
              <a:rPr lang="en-US" sz="1100" dirty="0"/>
              <a:t> (</a:t>
            </a:r>
            <a:r>
              <a:rPr lang="en-US" sz="1100" dirty="0" err="1"/>
              <a:t>msg.topic</a:t>
            </a:r>
            <a:r>
              <a:rPr lang="en-US" sz="1100" dirty="0"/>
              <a:t> == \"User Name\") {\n    </a:t>
            </a:r>
            <a:r>
              <a:rPr lang="en-US" sz="1100" dirty="0" err="1"/>
              <a:t>context.set</a:t>
            </a:r>
            <a:r>
              <a:rPr lang="en-US" sz="1100" dirty="0"/>
              <a:t>(\"username\", </a:t>
            </a:r>
            <a:r>
              <a:rPr lang="en-US" sz="1100" dirty="0" err="1"/>
              <a:t>msg.payload</a:t>
            </a:r>
            <a:r>
              <a:rPr lang="en-US" sz="1100" dirty="0"/>
              <a:t>);\n} else {\n    </a:t>
            </a:r>
            <a:r>
              <a:rPr lang="en-US" sz="1100" dirty="0" err="1"/>
              <a:t>var</a:t>
            </a:r>
            <a:r>
              <a:rPr lang="en-US" sz="1100" dirty="0"/>
              <a:t> name = </a:t>
            </a:r>
            <a:r>
              <a:rPr lang="en-US" sz="1100" dirty="0" err="1"/>
              <a:t>context.get</a:t>
            </a:r>
            <a:r>
              <a:rPr lang="en-US" sz="1100" dirty="0"/>
              <a:t>(\"username\") + \", \";\n    </a:t>
            </a:r>
            <a:r>
              <a:rPr lang="en-US" sz="1100" dirty="0" err="1"/>
              <a:t>msg.payload</a:t>
            </a:r>
            <a:r>
              <a:rPr lang="en-US" sz="1100" dirty="0"/>
              <a:t> = name + </a:t>
            </a:r>
            <a:r>
              <a:rPr lang="en-US" sz="1100" dirty="0" err="1"/>
              <a:t>msg.payload.action</a:t>
            </a:r>
            <a:r>
              <a:rPr lang="en-US" sz="1100" dirty="0"/>
              <a:t>;\n    return </a:t>
            </a:r>
            <a:r>
              <a:rPr lang="en-US" sz="1100" dirty="0" err="1"/>
              <a:t>msg</a:t>
            </a:r>
            <a:r>
              <a:rPr lang="en-US" sz="1100" dirty="0"/>
              <a:t>;\n}","outputs":1,"noerr":0,"x":490,"y":654,"wires":[["701890.1745177","f7c781fe.9e12","727ce0ca.f7fb1"]]},{"id":"f7c781fe.9e12","type":"ui_toast","z":"884eab00.fbd418","position":"top right","displayTime":"3","highlight":"","outputs":0,"ok":"OK","cancel":"","topic":"","name":"","x":710,"y":674,"wires":[]},{"id":"65f87aa3.e81c74","type":"ui_text_input","z":"884eab00.fbd418","name":"User </a:t>
            </a:r>
            <a:r>
              <a:rPr lang="en-US" sz="1100" dirty="0" err="1"/>
              <a:t>Name","label":"Enter</a:t>
            </a:r>
            <a:r>
              <a:rPr lang="en-US" sz="1100" dirty="0"/>
              <a:t> your name","group":"8212f405.597be8","order":0,"width":0,"height":0,"passthru":true,"mode":"text","delay":"0","topic":"User Name","x":230,"y":654,"wires":[["b2a0a7ba.ef8988"]]},{"id":"8212f405.597be8","type":"ui_group","name":"Group 1","tab":"3ecc6ab0.77f806","order":1,"disp":true,"width":6},{"id":"3ecc6ab0.77f806","type":"ui_tab","z":"","name":"Security","icon":"dashboard","order":2}]</a:t>
            </a:r>
          </a:p>
        </p:txBody>
      </p:sp>
      <p:pic>
        <p:nvPicPr>
          <p:cNvPr id="7" name="Picture 6">
            <a:extLst>
              <a:ext uri="{FF2B5EF4-FFF2-40B4-BE49-F238E27FC236}">
                <a16:creationId xmlns:a16="http://schemas.microsoft.com/office/drawing/2014/main" id="{93B3FD40-8F41-4D04-A47D-A97B9641622A}"/>
              </a:ext>
            </a:extLst>
          </p:cNvPr>
          <p:cNvPicPr>
            <a:picLocks noChangeAspect="1"/>
          </p:cNvPicPr>
          <p:nvPr/>
        </p:nvPicPr>
        <p:blipFill>
          <a:blip r:embed="rId3"/>
          <a:stretch>
            <a:fillRect/>
          </a:stretch>
        </p:blipFill>
        <p:spPr>
          <a:xfrm>
            <a:off x="240983" y="2684309"/>
            <a:ext cx="5308858" cy="1735291"/>
          </a:xfrm>
          <a:prstGeom prst="rect">
            <a:avLst/>
          </a:prstGeom>
          <a:ln>
            <a:solidFill>
              <a:schemeClr val="accent1"/>
            </a:solidFill>
          </a:ln>
        </p:spPr>
      </p:pic>
    </p:spTree>
    <p:extLst>
      <p:ext uri="{BB962C8B-B14F-4D97-AF65-F5344CB8AC3E}">
        <p14:creationId xmlns:p14="http://schemas.microsoft.com/office/powerpoint/2010/main" val="16180456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A4174AD-7932-4605-8137-70E71AC22E2C}"/>
              </a:ext>
            </a:extLst>
          </p:cNvPr>
          <p:cNvSpPr>
            <a:spLocks noGrp="1"/>
          </p:cNvSpPr>
          <p:nvPr>
            <p:ph idx="1"/>
          </p:nvPr>
        </p:nvSpPr>
        <p:spPr>
          <a:xfrm>
            <a:off x="838200" y="1825625"/>
            <a:ext cx="10515600" cy="2959735"/>
          </a:xfrm>
        </p:spPr>
        <p:txBody>
          <a:bodyPr>
            <a:normAutofit fontScale="25000" lnSpcReduction="20000"/>
          </a:bodyPr>
          <a:lstStyle/>
          <a:p>
            <a:pPr marL="0" indent="0">
              <a:buNone/>
            </a:pPr>
            <a:r>
              <a:rPr lang="en-US" dirty="0"/>
              <a:t>[{"id":"9f278519.197868","type":"mqtt out","z":"884eab00.fbd418","name":"","topic":"","qos":"","retain":"","broker":"3d440c20.e28004","x":810,"y":60,"wires":[]},{"id":"5f74fc71.724b64","type":"inject","z":"884eab00.fbd418","name":"Garage","topic":"security/</a:t>
            </a:r>
            <a:r>
              <a:rPr lang="en-US" dirty="0" err="1"/>
              <a:t>garage","payload</a:t>
            </a:r>
            <a:r>
              <a:rPr lang="en-US" dirty="0"/>
              <a:t>":"{\"area\":\"garage\", \"door\":\"open\", \"test\": false}","payloadType":"json","repeat":"","crontab":"","once":false,"x":368.00001525878906,"y":51,"wires":[["cbfcb9e8.bed948"]]},{"id":"189ceabd.39bc95","type":"inject","z":"884eab00.fbd418","name":"Front </a:t>
            </a:r>
            <a:r>
              <a:rPr lang="en-US" dirty="0" err="1"/>
              <a:t>Door","topic":"security</a:t>
            </a:r>
            <a:r>
              <a:rPr lang="en-US" dirty="0"/>
              <a:t>/</a:t>
            </a:r>
            <a:r>
              <a:rPr lang="en-US" dirty="0" err="1"/>
              <a:t>home","payload</a:t>
            </a:r>
            <a:r>
              <a:rPr lang="en-US" dirty="0"/>
              <a:t>":"{\"area\" : \"front door\", \"status\" : \"unlocked\", \"test\": false}","payloadType":"str","repeat":"","crontab":"","once":false,"x":380,"y":100,"wires":[["cbfcb9e8.bed948"]]},{"id":"76af9f35.5eecb","type":"mqtt in","z":"884eab00.fbd418","name":"","topic":"security/+","qos":"2","broker":"f29c7bf7.63d588","x":80,"y":382,"wires":[["d69cb2b8.d80c9"]]},{"id":"6bbc3fd0.4cd51","type":"debug","z":"884eab00.fbd418","name":"","active":true,"console":"false","complete":"payload","x":570,"y":516,"wires":[]},{"id":"e4403395.66daf","type":"function","z":"884eab00.fbd418","name":"Process Alert","</a:t>
            </a:r>
            <a:r>
              <a:rPr lang="en-US" dirty="0" err="1"/>
              <a:t>func</a:t>
            </a:r>
            <a:r>
              <a:rPr lang="en-US" dirty="0"/>
              <a:t>":"if (</a:t>
            </a:r>
            <a:r>
              <a:rPr lang="en-US" dirty="0" err="1"/>
              <a:t>msg.payload.area</a:t>
            </a:r>
            <a:r>
              <a:rPr lang="en-US" dirty="0"/>
              <a:t>==\"garage\")\n    </a:t>
            </a:r>
            <a:r>
              <a:rPr lang="en-US" dirty="0" err="1"/>
              <a:t>msg.payload.action</a:t>
            </a:r>
            <a:r>
              <a:rPr lang="en-US" dirty="0"/>
              <a:t> = \"close garage door\";\</a:t>
            </a:r>
            <a:r>
              <a:rPr lang="en-US" dirty="0" err="1"/>
              <a:t>nelse</a:t>
            </a:r>
            <a:r>
              <a:rPr lang="en-US" dirty="0"/>
              <a:t> if(</a:t>
            </a:r>
            <a:r>
              <a:rPr lang="en-US" dirty="0" err="1"/>
              <a:t>msg.payload.area</a:t>
            </a:r>
            <a:r>
              <a:rPr lang="en-US" dirty="0"/>
              <a:t>==\"front door\")\n    </a:t>
            </a:r>
            <a:r>
              <a:rPr lang="en-US" dirty="0" err="1"/>
              <a:t>msg.payload.action</a:t>
            </a:r>
            <a:r>
              <a:rPr lang="en-US" dirty="0"/>
              <a:t> = \"lock front door\"\</a:t>
            </a:r>
            <a:r>
              <a:rPr lang="en-US" dirty="0" err="1"/>
              <a:t>nreturn</a:t>
            </a:r>
            <a:r>
              <a:rPr lang="en-US" dirty="0"/>
              <a:t> msg;","outputs":1,"noerr":0,"x":350,"y":382,"wires":[["6bbc3fd0.4cd51","c54c243b.1dde28","b2a0a7ba.ef8988","86350e52.2d771"]]},{"id":"d69cb2b8.d80c9","type":"json","z":"884eab00.fbd418","name":"","x":210,"y":382,"wires":[["e4403395.66daf"]]},{"id":"cbfcb9e8.bed948","type":"function","z":"884eab00.fbd418","name":"Control Switch","</a:t>
            </a:r>
            <a:r>
              <a:rPr lang="en-US" dirty="0" err="1"/>
              <a:t>func</a:t>
            </a:r>
            <a:r>
              <a:rPr lang="en-US" dirty="0"/>
              <a:t>":"</a:t>
            </a:r>
            <a:r>
              <a:rPr lang="en-US" dirty="0" err="1"/>
              <a:t>var</a:t>
            </a:r>
            <a:r>
              <a:rPr lang="en-US" dirty="0"/>
              <a:t> circuit = </a:t>
            </a:r>
            <a:r>
              <a:rPr lang="en-US" dirty="0" err="1"/>
              <a:t>context.get</a:t>
            </a:r>
            <a:r>
              <a:rPr lang="en-US" dirty="0"/>
              <a:t>(\"circuit\")||\"open\";\</a:t>
            </a:r>
            <a:r>
              <a:rPr lang="en-US" dirty="0" err="1"/>
              <a:t>nif</a:t>
            </a:r>
            <a:r>
              <a:rPr lang="en-US" dirty="0"/>
              <a:t>(</a:t>
            </a:r>
            <a:r>
              <a:rPr lang="en-US" dirty="0" err="1"/>
              <a:t>msg.payload.circuit</a:t>
            </a:r>
            <a:r>
              <a:rPr lang="en-US" dirty="0"/>
              <a:t> == \"open\"){\n    </a:t>
            </a:r>
            <a:r>
              <a:rPr lang="en-US" dirty="0" err="1"/>
              <a:t>context.set</a:t>
            </a:r>
            <a:r>
              <a:rPr lang="en-US" dirty="0"/>
              <a:t>(\"circuit\", \"open\");\n    return null;\n} else if(</a:t>
            </a:r>
            <a:r>
              <a:rPr lang="en-US" dirty="0" err="1"/>
              <a:t>msg.payload.circuit</a:t>
            </a:r>
            <a:r>
              <a:rPr lang="en-US" dirty="0"/>
              <a:t> == \"closed\"){\n    </a:t>
            </a:r>
            <a:r>
              <a:rPr lang="en-US" dirty="0" err="1"/>
              <a:t>context.set</a:t>
            </a:r>
            <a:r>
              <a:rPr lang="en-US" dirty="0"/>
              <a:t>(\"circuit\", \"closed\");\n    return null;\n}\</a:t>
            </a:r>
            <a:r>
              <a:rPr lang="en-US" dirty="0" err="1"/>
              <a:t>nvar</a:t>
            </a:r>
            <a:r>
              <a:rPr lang="en-US" dirty="0"/>
              <a:t> c = </a:t>
            </a:r>
            <a:r>
              <a:rPr lang="en-US" dirty="0" err="1"/>
              <a:t>context.get</a:t>
            </a:r>
            <a:r>
              <a:rPr lang="en-US" dirty="0"/>
              <a:t>(\"circuit\");\</a:t>
            </a:r>
            <a:r>
              <a:rPr lang="en-US" dirty="0" err="1"/>
              <a:t>nif</a:t>
            </a:r>
            <a:r>
              <a:rPr lang="en-US" dirty="0"/>
              <a:t>(c == \"closed\") {\n    </a:t>
            </a:r>
            <a:r>
              <a:rPr lang="en-US" dirty="0" err="1"/>
              <a:t>msg.payload.timestamp</a:t>
            </a:r>
            <a:r>
              <a:rPr lang="en-US" dirty="0"/>
              <a:t> = new Date();\n    return </a:t>
            </a:r>
            <a:r>
              <a:rPr lang="en-US" dirty="0" err="1"/>
              <a:t>msg</a:t>
            </a:r>
            <a:r>
              <a:rPr lang="en-US" dirty="0"/>
              <a:t>;\n}","outputs":1,"noerr":0,"x":600,"y":60,"wires":[["9f278519.197868","c562edd8.47ca6"]]},{"id":"717a9b06.32f1c4","type":"ui_switch","z":"884eab00.fbd418","name":"Deactivate All </a:t>
            </a:r>
            <a:r>
              <a:rPr lang="en-US" dirty="0" err="1"/>
              <a:t>Sensors","label":"Deactivate</a:t>
            </a:r>
            <a:r>
              <a:rPr lang="en-US" dirty="0"/>
              <a:t> All Sensors","group":"8212f405.597be8","order":0,"width":0,"height":0,"passthru":true,"decouple":"false","topic":"","style":"","onvalue":"{\"circuit\":\"closed\"}","</a:t>
            </a:r>
            <a:r>
              <a:rPr lang="en-US" dirty="0" err="1"/>
              <a:t>onvalueType</a:t>
            </a:r>
            <a:r>
              <a:rPr lang="en-US" dirty="0"/>
              <a:t>":"</a:t>
            </a:r>
            <a:r>
              <a:rPr lang="en-US" dirty="0" err="1"/>
              <a:t>json</a:t>
            </a:r>
            <a:r>
              <a:rPr lang="en-US" dirty="0"/>
              <a:t>","</a:t>
            </a:r>
            <a:r>
              <a:rPr lang="en-US" dirty="0" err="1"/>
              <a:t>onicon</a:t>
            </a:r>
            <a:r>
              <a:rPr lang="en-US" dirty="0"/>
              <a:t>":"","</a:t>
            </a:r>
            <a:r>
              <a:rPr lang="en-US" dirty="0" err="1"/>
              <a:t>oncolor</a:t>
            </a:r>
            <a:r>
              <a:rPr lang="en-US" dirty="0"/>
              <a:t>":"","</a:t>
            </a:r>
            <a:r>
              <a:rPr lang="en-US" dirty="0" err="1"/>
              <a:t>offvalue</a:t>
            </a:r>
            <a:r>
              <a:rPr lang="en-US" dirty="0"/>
              <a:t>":"{\"circuit\":\"open\"}","offvalueType":"json","officon":"","offcolor":"","x":440,"y":260,"wires":[["cbfcb9e8.bed948"]]},{"id":"8421caca.5554a8","type":"ui_audio","z":"884eab00.fbd418","name":"","group":"8212f405.597be8","voice":"4","always":true,"x":803,"y":576,"wires":[]},{"id":"c54c243b.1dde28","type":"function","z":"884eab00.fbd418","name":"Prepare output Speech","</a:t>
            </a:r>
            <a:r>
              <a:rPr lang="en-US" dirty="0" err="1"/>
              <a:t>func</a:t>
            </a:r>
            <a:r>
              <a:rPr lang="en-US" dirty="0"/>
              <a:t>":"if(</a:t>
            </a:r>
            <a:r>
              <a:rPr lang="en-US" dirty="0" err="1"/>
              <a:t>msg.payload.test</a:t>
            </a:r>
            <a:r>
              <a:rPr lang="en-US" dirty="0"/>
              <a:t> == true){\n    </a:t>
            </a:r>
            <a:r>
              <a:rPr lang="en-US" dirty="0" err="1"/>
              <a:t>msg.payload</a:t>
            </a:r>
            <a:r>
              <a:rPr lang="en-US" dirty="0"/>
              <a:t> = \"testing garage sensor\"\n    return </a:t>
            </a:r>
            <a:r>
              <a:rPr lang="en-US" dirty="0" err="1"/>
              <a:t>msg</a:t>
            </a:r>
            <a:r>
              <a:rPr lang="en-US" dirty="0"/>
              <a:t>;\n} else {\n    </a:t>
            </a:r>
            <a:r>
              <a:rPr lang="en-US" dirty="0" err="1"/>
              <a:t>msg.payload</a:t>
            </a:r>
            <a:r>
              <a:rPr lang="en-US" dirty="0"/>
              <a:t> = \"Alert\";\n    return </a:t>
            </a:r>
            <a:r>
              <a:rPr lang="en-US" dirty="0" err="1"/>
              <a:t>msg</a:t>
            </a:r>
            <a:r>
              <a:rPr lang="en-US" dirty="0"/>
              <a:t>;\n}","outputs":1,"noerr":0,"x":593,"y":576,"wires":[["8421caca.5554a8"]]},{"id":"701890.1745177","type":"ui_text","z":"884eab00.fbd418","group":"8212f405.597be8","order":0,"width":0,"height":0,"name":"","label":"Message","format":"{{</a:t>
            </a:r>
            <a:r>
              <a:rPr lang="en-US" dirty="0" err="1"/>
              <a:t>msg.payload</a:t>
            </a:r>
            <a:r>
              <a:rPr lang="en-US" dirty="0"/>
              <a:t>}}","layout":"col-center","x":680,"y":634,"wires":[]},{"id":"b2a0a7ba.ef8988","type":"function","z":"884eab00.fbd418","name":"Prepare output Text","</a:t>
            </a:r>
            <a:r>
              <a:rPr lang="en-US" dirty="0" err="1"/>
              <a:t>func</a:t>
            </a:r>
            <a:r>
              <a:rPr lang="en-US" dirty="0"/>
              <a:t>":"</a:t>
            </a:r>
            <a:r>
              <a:rPr lang="en-US" dirty="0" err="1"/>
              <a:t>var</a:t>
            </a:r>
            <a:r>
              <a:rPr lang="en-US" dirty="0"/>
              <a:t> </a:t>
            </a:r>
            <a:r>
              <a:rPr lang="en-US" dirty="0" err="1"/>
              <a:t>userName</a:t>
            </a:r>
            <a:r>
              <a:rPr lang="en-US" dirty="0"/>
              <a:t> = </a:t>
            </a:r>
            <a:r>
              <a:rPr lang="en-US" dirty="0" err="1"/>
              <a:t>context.get</a:t>
            </a:r>
            <a:r>
              <a:rPr lang="en-US" dirty="0"/>
              <a:t>(\"username\")||\"anonymous\";\</a:t>
            </a:r>
            <a:r>
              <a:rPr lang="en-US" dirty="0" err="1"/>
              <a:t>nif</a:t>
            </a:r>
            <a:r>
              <a:rPr lang="en-US" dirty="0"/>
              <a:t> (</a:t>
            </a:r>
            <a:r>
              <a:rPr lang="en-US" dirty="0" err="1"/>
              <a:t>msg.topic</a:t>
            </a:r>
            <a:r>
              <a:rPr lang="en-US" dirty="0"/>
              <a:t> == \"User Name\") {\n    </a:t>
            </a:r>
            <a:r>
              <a:rPr lang="en-US" dirty="0" err="1"/>
              <a:t>context.set</a:t>
            </a:r>
            <a:r>
              <a:rPr lang="en-US" dirty="0"/>
              <a:t>(\"username\", </a:t>
            </a:r>
            <a:r>
              <a:rPr lang="en-US" dirty="0" err="1"/>
              <a:t>msg.payload</a:t>
            </a:r>
            <a:r>
              <a:rPr lang="en-US" dirty="0"/>
              <a:t>);\n} else {\n    </a:t>
            </a:r>
            <a:r>
              <a:rPr lang="en-US" dirty="0" err="1"/>
              <a:t>var</a:t>
            </a:r>
            <a:r>
              <a:rPr lang="en-US" dirty="0"/>
              <a:t> name = </a:t>
            </a:r>
            <a:r>
              <a:rPr lang="en-US" dirty="0" err="1"/>
              <a:t>context.get</a:t>
            </a:r>
            <a:r>
              <a:rPr lang="en-US" dirty="0"/>
              <a:t>(\"username\") + \", \";\n    </a:t>
            </a:r>
            <a:r>
              <a:rPr lang="en-US" dirty="0" err="1"/>
              <a:t>msg.payload</a:t>
            </a:r>
            <a:r>
              <a:rPr lang="en-US" dirty="0"/>
              <a:t> = name + </a:t>
            </a:r>
            <a:r>
              <a:rPr lang="en-US" dirty="0" err="1"/>
              <a:t>msg.payload.action</a:t>
            </a:r>
            <a:r>
              <a:rPr lang="en-US" dirty="0"/>
              <a:t>;\n    return </a:t>
            </a:r>
            <a:r>
              <a:rPr lang="en-US" dirty="0" err="1"/>
              <a:t>msg</a:t>
            </a:r>
            <a:r>
              <a:rPr lang="en-US" dirty="0"/>
              <a:t>;\n}","outputs":1,"noerr":0,"x":490,"y":654,"wires":[["701890.1745177","f7c781fe.9e12","727ce0ca.f7fb1"]]},{"id":"17101481.cbc54b","type":"ui_chart","z":"884eab00.fbd418","name":"Event Log","group":"8212f405.597be8","order":0,"width":0,"height":0,"label":"chart","chartType":"line","legend":"false","xformat":"mm:ss","interpolate":"linear","nodata":"","dot":false,"ymin":"0","ymax":"10","removeOlder":"30","removeOlderPoints":"","removeOlderUnit":"60","cutout":0,"colors":["#1f77b4","#aec7e8","#ff7f0e","#2ca02c","#98df8a","#d62728","#ff9896","#9467bd","#c5b0d5"],"useOldStyle":false,"x":780,"y":420,"wires":[[],[]]},{"id":"86350e52.2d771","type":"function","z":"884eab00.fbd418","name":"Log Event","</a:t>
            </a:r>
            <a:r>
              <a:rPr lang="en-US" dirty="0" err="1"/>
              <a:t>func</a:t>
            </a:r>
            <a:r>
              <a:rPr lang="en-US" dirty="0"/>
              <a:t>":"</a:t>
            </a:r>
            <a:r>
              <a:rPr lang="en-US" dirty="0" err="1"/>
              <a:t>var</a:t>
            </a:r>
            <a:r>
              <a:rPr lang="en-US" dirty="0"/>
              <a:t> count = </a:t>
            </a:r>
            <a:r>
              <a:rPr lang="en-US" dirty="0" err="1"/>
              <a:t>context.get</a:t>
            </a:r>
            <a:r>
              <a:rPr lang="en-US" dirty="0"/>
              <a:t>('count')||0;\</a:t>
            </a:r>
            <a:r>
              <a:rPr lang="en-US" dirty="0" err="1"/>
              <a:t>ncount</a:t>
            </a:r>
            <a:r>
              <a:rPr lang="en-US" dirty="0"/>
              <a:t> += 1;\</a:t>
            </a:r>
            <a:r>
              <a:rPr lang="en-US" dirty="0" err="1"/>
              <a:t>ncontext.set</a:t>
            </a:r>
            <a:r>
              <a:rPr lang="en-US" dirty="0"/>
              <a:t>('count', count);\n\</a:t>
            </a:r>
            <a:r>
              <a:rPr lang="en-US" dirty="0" err="1"/>
              <a:t>nlogMsg</a:t>
            </a:r>
            <a:r>
              <a:rPr lang="en-US" dirty="0"/>
              <a:t> = {payload : </a:t>
            </a:r>
            <a:r>
              <a:rPr lang="en-US" dirty="0" err="1"/>
              <a:t>msg.payload</a:t>
            </a:r>
            <a:r>
              <a:rPr lang="en-US" dirty="0"/>
              <a:t>};\</a:t>
            </a:r>
            <a:r>
              <a:rPr lang="en-US" dirty="0" err="1"/>
              <a:t>nlogMsg.payload</a:t>
            </a:r>
            <a:r>
              <a:rPr lang="en-US" dirty="0"/>
              <a:t> = </a:t>
            </a:r>
            <a:r>
              <a:rPr lang="en-US" dirty="0" err="1"/>
              <a:t>msg.payload</a:t>
            </a:r>
            <a:r>
              <a:rPr lang="en-US" dirty="0"/>
              <a:t>;\</a:t>
            </a:r>
            <a:r>
              <a:rPr lang="en-US" dirty="0" err="1"/>
              <a:t>nmsg.payload</a:t>
            </a:r>
            <a:r>
              <a:rPr lang="en-US" dirty="0"/>
              <a:t> = count;\</a:t>
            </a:r>
            <a:r>
              <a:rPr lang="en-US" dirty="0" err="1"/>
              <a:t>nreturn</a:t>
            </a:r>
            <a:r>
              <a:rPr lang="en-US" dirty="0"/>
              <a:t> [</a:t>
            </a:r>
            <a:r>
              <a:rPr lang="en-US" dirty="0" err="1"/>
              <a:t>logMsg</a:t>
            </a:r>
            <a:r>
              <a:rPr lang="en-US" dirty="0"/>
              <a:t>, </a:t>
            </a:r>
            <a:r>
              <a:rPr lang="en-US" dirty="0" err="1"/>
              <a:t>msg</a:t>
            </a:r>
            <a:r>
              <a:rPr lang="en-US" dirty="0"/>
              <a:t>];","outputs":"2","noerr":0,"x":600,"y":420,"wires":[["16357a92.a00915"],["17101481.cbc54b"]]},{"id":"f7c781fe.9e12","type":"ui_toast","z":"884eab00.fbd418","position":"top right","displayTime":"3","highlight":"","outputs":0,"ok":"OK","cancel":"","topic":"","name":"","x":710,"y":674,"wires":[]},{"id":"989f28bc.c35eb8","type":"http in","z":"884eab00.fbd418","name":"off","url":"/off","method":"get","upload":false,"swaggerDoc":"","x":70,"y":260,"wires":[["7d769d16.eab8b4"]]},{"id":"7d769d16.eab8b4","type":"function","z":"884eab00.fbd418","name":"","func":"var </a:t>
            </a:r>
            <a:r>
              <a:rPr lang="en-US" dirty="0" err="1"/>
              <a:t>replyMsg</a:t>
            </a:r>
            <a:r>
              <a:rPr lang="en-US" dirty="0"/>
              <a:t> = {\"payload\" : </a:t>
            </a:r>
            <a:r>
              <a:rPr lang="en-US" dirty="0" err="1"/>
              <a:t>msg.payload</a:t>
            </a:r>
            <a:r>
              <a:rPr lang="en-US" dirty="0"/>
              <a:t>};\</a:t>
            </a:r>
            <a:r>
              <a:rPr lang="en-US" dirty="0" err="1"/>
              <a:t>nmsg.payload</a:t>
            </a:r>
            <a:r>
              <a:rPr lang="en-US" dirty="0"/>
              <a:t> = \"</a:t>
            </a:r>
            <a:r>
              <a:rPr lang="en-US" dirty="0" err="1"/>
              <a:t>Dectivated</a:t>
            </a:r>
            <a:r>
              <a:rPr lang="en-US" dirty="0"/>
              <a:t>\";\</a:t>
            </a:r>
            <a:r>
              <a:rPr lang="en-US" dirty="0" err="1"/>
              <a:t>nreturn</a:t>
            </a:r>
            <a:r>
              <a:rPr lang="en-US" dirty="0"/>
              <a:t> [</a:t>
            </a:r>
            <a:r>
              <a:rPr lang="en-US" dirty="0" err="1"/>
              <a:t>replyMsg</a:t>
            </a:r>
            <a:r>
              <a:rPr lang="en-US" dirty="0"/>
              <a:t>, </a:t>
            </a:r>
            <a:r>
              <a:rPr lang="en-US" dirty="0" err="1"/>
              <a:t>msg</a:t>
            </a:r>
            <a:r>
              <a:rPr lang="en-US" dirty="0"/>
              <a:t>];\n","outputs":"2","noerr":0,"x":210,"y":260,"wires":[["717a9b06.32f1c4"],["c8bbb6dc.6c2e98"]]},{"id":"c3551556.bcabc8","type":"http in","z":"884eab00.fbd418","name":"on","url":"/on","method":"get","upload":false,"swaggerDoc":"","x":70,"y":300,"wires":[["cd811786.e1acc8"]]},{"id":"cd811786.e1acc8","type":"function","z":"884eab00.fbd418","name":"","func":"replyMsg = {payload : </a:t>
            </a:r>
            <a:r>
              <a:rPr lang="en-US" dirty="0" err="1"/>
              <a:t>msg.payload</a:t>
            </a:r>
            <a:r>
              <a:rPr lang="en-US" dirty="0"/>
              <a:t>};\</a:t>
            </a:r>
            <a:r>
              <a:rPr lang="en-US" dirty="0" err="1"/>
              <a:t>nmsg.payload</a:t>
            </a:r>
            <a:r>
              <a:rPr lang="en-US" dirty="0"/>
              <a:t> = \"Activated\";\</a:t>
            </a:r>
            <a:r>
              <a:rPr lang="en-US" dirty="0" err="1"/>
              <a:t>nreturn</a:t>
            </a:r>
            <a:r>
              <a:rPr lang="en-US" dirty="0"/>
              <a:t> [</a:t>
            </a:r>
            <a:r>
              <a:rPr lang="en-US" dirty="0" err="1"/>
              <a:t>replyMsg</a:t>
            </a:r>
            <a:r>
              <a:rPr lang="en-US" dirty="0"/>
              <a:t>, </a:t>
            </a:r>
            <a:r>
              <a:rPr lang="en-US" dirty="0" err="1"/>
              <a:t>msg</a:t>
            </a:r>
            <a:r>
              <a:rPr lang="en-US" dirty="0"/>
              <a:t>];","outputs":"2","noerr":0,"x":210,"y":300,"wires":[["717a9b06.32f1c4"],["c8bbb6dc.6c2e98"]]},{"id":"c8bbb6dc.6c2e98","type":"http response","z":"884eab00.fbd418","name":"","statusCode":"","headers":{},"x":390,"y":300,"wires":[]},{"id":"65f87aa3.e81c74","type":"ui_text_input","z":"884eab00.fbd418","name":"User </a:t>
            </a:r>
            <a:r>
              <a:rPr lang="en-US" dirty="0" err="1"/>
              <a:t>Name","label":"Enter</a:t>
            </a:r>
            <a:r>
              <a:rPr lang="en-US" dirty="0"/>
              <a:t> your name","group":"8212f405.597be8","order":0,"width":0,"height":0,"passthru":true,"mode":"text","delay":"0","topic":"User Name","x":230,"y":654,"wires":[["b2a0a7ba.ef8988"]]},{"id":"727ce0ca.f7fb1","type":"debug","z":"884eab00.fbd418","name":"","active":true,"console":"false","complete":"payload","x":670,"y":754,"wires":[]},{"id":"dd967d54.fef59","type":"ui_button","z":"884eab00.fbd418","name":"","group":"8212f405.597be8","order":0,"width":0,"height":0,"passthru":false,"label":"Test Garage Button","color":"","</a:t>
            </a:r>
            <a:r>
              <a:rPr lang="en-US" dirty="0" err="1"/>
              <a:t>bgcolor</a:t>
            </a:r>
            <a:r>
              <a:rPr lang="en-US" dirty="0"/>
              <a:t>":"","</a:t>
            </a:r>
            <a:r>
              <a:rPr lang="en-US" dirty="0" err="1"/>
              <a:t>icon":"","payload</a:t>
            </a:r>
            <a:r>
              <a:rPr lang="en-US" dirty="0"/>
              <a:t>":"{\"area\":\"garage\", \"door\":\"\", \"test\" : true}","</a:t>
            </a:r>
            <a:r>
              <a:rPr lang="en-US" dirty="0" err="1"/>
              <a:t>payloadType</a:t>
            </a:r>
            <a:r>
              <a:rPr lang="en-US" dirty="0"/>
              <a:t>":"</a:t>
            </a:r>
            <a:r>
              <a:rPr lang="en-US" dirty="0" err="1"/>
              <a:t>json</a:t>
            </a:r>
            <a:r>
              <a:rPr lang="en-US" dirty="0"/>
              <a:t>","</a:t>
            </a:r>
            <a:r>
              <a:rPr lang="en-US" dirty="0" err="1"/>
              <a:t>topic":"security</a:t>
            </a:r>
            <a:r>
              <a:rPr lang="en-US" dirty="0"/>
              <a:t>/garage","x":770,"y":140,"wires":[["9f278519.197868"]]},{"id":"c562edd8.47ca6","type":"debug","z":"884eab00.fbd418","name":"","active":true,"console":"false","complete":"payload","x":710,"y":180,"wires":[]},{"id":"16357a92.a00915","type":"file","z":"884eab00.fbd418","name":"Log to </a:t>
            </a:r>
            <a:r>
              <a:rPr lang="en-US" dirty="0" err="1"/>
              <a:t>file","filename":"C</a:t>
            </a:r>
            <a:r>
              <a:rPr lang="en-US" dirty="0"/>
              <a:t>:\\Users\\leon\\MyLog\\MyLogFile.txt","appendNewline":true,"createDir":false,"overwriteFile":"false","x":780,"y":360,"wires":[]},{"id":"c7de29b6.c115e8","type":"ui_dropdown","z":"884eab00.fbd418","name":"","label":"","place":"Select option","group":"8212f405.597be8","order":0,"width":0,"height":0,"passthru":true,"options":[{"label":"","value":"Low","type":"</a:t>
            </a:r>
            <a:r>
              <a:rPr lang="en-US" dirty="0" err="1"/>
              <a:t>str</a:t>
            </a:r>
            <a:r>
              <a:rPr lang="en-US" dirty="0"/>
              <a:t>"},{"label":"","value":"High","type":"</a:t>
            </a:r>
            <a:r>
              <a:rPr lang="en-US" dirty="0" err="1"/>
              <a:t>str</a:t>
            </a:r>
            <a:r>
              <a:rPr lang="en-US" dirty="0"/>
              <a:t>"}],"payload":"","topic":"","x":520,"y":360,"wires":[["86350e52.2d771"]]},{"id":"3d440c20.e28004","type":"mqtt-broker","z":"884eab00.fbd418","broker":"127.0.0.1","port":"1883","clientid":"","usetls":false,"compatmode":true,"keepalive":"60","cleansession":true,"willTopic":"","willQos":"0","willPayload":"","birthTopic":"","birthQos":"0","birthPayload":""},{"id":"f29c7bf7.63d588","type":"mqtt-broker","z":"884eab00.fbd418","broker":"127.0.0.1","port":"1883","clientid":"","usetls":false,"compatmode":true,"keepalive":"60","cleansession":true,"willTopic":"","willQos":"0","willPayload":"","birthTopic":"","birthQos":"0","birthPayload":""},{"id":"8212f405.597be8","type":"ui_group","name":"Group 1","tab":"3ecc6ab0.77f806","order":1,"disp":true,"width":6},{"id":"3ecc6ab0.77f806","type":"ui_tab","z":"","name":"Security","icon":"dashboard","order":2}]</a:t>
            </a:r>
          </a:p>
        </p:txBody>
      </p:sp>
      <p:sp>
        <p:nvSpPr>
          <p:cNvPr id="4" name="Slide Number Placeholder 3">
            <a:extLst>
              <a:ext uri="{FF2B5EF4-FFF2-40B4-BE49-F238E27FC236}">
                <a16:creationId xmlns:a16="http://schemas.microsoft.com/office/drawing/2014/main" id="{4C0E1216-7747-4DB2-B210-0D34E5CB6D70}"/>
              </a:ext>
            </a:extLst>
          </p:cNvPr>
          <p:cNvSpPr>
            <a:spLocks noGrp="1"/>
          </p:cNvSpPr>
          <p:nvPr>
            <p:ph type="sldNum" sz="quarter" idx="12"/>
          </p:nvPr>
        </p:nvSpPr>
        <p:spPr/>
        <p:txBody>
          <a:bodyPr/>
          <a:lstStyle/>
          <a:p>
            <a:fld id="{3F264B8E-D8B2-483A-9B90-F4BCED666257}" type="slidenum">
              <a:rPr lang="en-US" smtClean="0"/>
              <a:t>91</a:t>
            </a:fld>
            <a:endParaRPr lang="en-US"/>
          </a:p>
        </p:txBody>
      </p:sp>
    </p:spTree>
    <p:extLst>
      <p:ext uri="{BB962C8B-B14F-4D97-AF65-F5344CB8AC3E}">
        <p14:creationId xmlns:p14="http://schemas.microsoft.com/office/powerpoint/2010/main" val="206091223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E6B4769-5409-4918-B938-86C16205409F}"/>
              </a:ext>
            </a:extLst>
          </p:cNvPr>
          <p:cNvSpPr>
            <a:spLocks noGrp="1"/>
          </p:cNvSpPr>
          <p:nvPr>
            <p:ph type="title"/>
          </p:nvPr>
        </p:nvSpPr>
        <p:spPr/>
        <p:txBody>
          <a:bodyPr/>
          <a:lstStyle/>
          <a:p>
            <a:r>
              <a:rPr lang="en-US" dirty="0"/>
              <a:t>Exercise</a:t>
            </a:r>
          </a:p>
        </p:txBody>
      </p:sp>
      <p:sp>
        <p:nvSpPr>
          <p:cNvPr id="6" name="Text Placeholder 5">
            <a:extLst>
              <a:ext uri="{FF2B5EF4-FFF2-40B4-BE49-F238E27FC236}">
                <a16:creationId xmlns:a16="http://schemas.microsoft.com/office/drawing/2014/main" id="{25CF6B51-1CE8-4CB1-A912-0C9FB2A265B7}"/>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38014A88-4CF5-45DB-8E26-03DDF8E60528}"/>
              </a:ext>
            </a:extLst>
          </p:cNvPr>
          <p:cNvSpPr>
            <a:spLocks noGrp="1"/>
          </p:cNvSpPr>
          <p:nvPr>
            <p:ph type="sldNum" sz="quarter" idx="12"/>
          </p:nvPr>
        </p:nvSpPr>
        <p:spPr/>
        <p:txBody>
          <a:bodyPr/>
          <a:lstStyle/>
          <a:p>
            <a:fld id="{3F264B8E-D8B2-483A-9B90-F4BCED666257}" type="slidenum">
              <a:rPr lang="en-US" smtClean="0"/>
              <a:t>92</a:t>
            </a:fld>
            <a:endParaRPr lang="en-US"/>
          </a:p>
        </p:txBody>
      </p:sp>
    </p:spTree>
    <p:extLst>
      <p:ext uri="{BB962C8B-B14F-4D97-AF65-F5344CB8AC3E}">
        <p14:creationId xmlns:p14="http://schemas.microsoft.com/office/powerpoint/2010/main" val="299079197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6515" y="222287"/>
            <a:ext cx="10515600" cy="1073257"/>
          </a:xfrm>
        </p:spPr>
        <p:txBody>
          <a:bodyPr/>
          <a:lstStyle/>
          <a:p>
            <a:endParaRPr lang="en-US" dirty="0"/>
          </a:p>
        </p:txBody>
      </p:sp>
      <p:pic>
        <p:nvPicPr>
          <p:cNvPr id="6" name="Content Placeholder 5"/>
          <p:cNvPicPr>
            <a:picLocks noGrp="1" noChangeAspect="1"/>
          </p:cNvPicPr>
          <p:nvPr>
            <p:ph idx="1"/>
          </p:nvPr>
        </p:nvPicPr>
        <p:blipFill>
          <a:blip r:embed="rId2"/>
          <a:stretch>
            <a:fillRect/>
          </a:stretch>
        </p:blipFill>
        <p:spPr>
          <a:xfrm>
            <a:off x="990600" y="2214081"/>
            <a:ext cx="9995989" cy="2409290"/>
          </a:xfrm>
          <a:prstGeom prst="rect">
            <a:avLst/>
          </a:prstGeom>
        </p:spPr>
      </p:pic>
      <p:sp>
        <p:nvSpPr>
          <p:cNvPr id="4" name="Footer Placeholder 3"/>
          <p:cNvSpPr>
            <a:spLocks noGrp="1"/>
          </p:cNvSpPr>
          <p:nvPr>
            <p:ph type="ftr" sz="quarter" idx="11"/>
          </p:nvPr>
        </p:nvSpPr>
        <p:spPr/>
        <p:txBody>
          <a:bodyPr/>
          <a:lstStyle/>
          <a:p>
            <a:r>
              <a:rPr lang="en-US"/>
              <a:t>Dr. Leon Jololian</a:t>
            </a:r>
          </a:p>
        </p:txBody>
      </p:sp>
      <p:sp>
        <p:nvSpPr>
          <p:cNvPr id="5" name="Slide Number Placeholder 4"/>
          <p:cNvSpPr>
            <a:spLocks noGrp="1"/>
          </p:cNvSpPr>
          <p:nvPr>
            <p:ph type="sldNum" sz="quarter" idx="12"/>
          </p:nvPr>
        </p:nvSpPr>
        <p:spPr/>
        <p:txBody>
          <a:bodyPr/>
          <a:lstStyle/>
          <a:p>
            <a:fld id="{6987127E-82FD-45ED-B599-AB11C8E5EF01}" type="slidenum">
              <a:rPr lang="en-US" smtClean="0"/>
              <a:t>93</a:t>
            </a:fld>
            <a:endParaRPr lang="en-US"/>
          </a:p>
        </p:txBody>
      </p:sp>
      <p:sp>
        <p:nvSpPr>
          <p:cNvPr id="7" name="Rectangle 6"/>
          <p:cNvSpPr/>
          <p:nvPr/>
        </p:nvSpPr>
        <p:spPr>
          <a:xfrm>
            <a:off x="886515" y="1286212"/>
            <a:ext cx="10534776" cy="830997"/>
          </a:xfrm>
          <a:prstGeom prst="rect">
            <a:avLst/>
          </a:prstGeom>
        </p:spPr>
        <p:txBody>
          <a:bodyPr wrap="square">
            <a:spAutoFit/>
          </a:bodyPr>
          <a:lstStyle/>
          <a:p>
            <a:r>
              <a:rPr lang="en-US" sz="2400" dirty="0"/>
              <a:t>In Bluemix, create a new app using the Internet of Things Platform Starter template. Implement the following flow in the app:</a:t>
            </a:r>
          </a:p>
        </p:txBody>
      </p:sp>
      <p:sp>
        <p:nvSpPr>
          <p:cNvPr id="8" name="Rectangle 7"/>
          <p:cNvSpPr/>
          <p:nvPr/>
        </p:nvSpPr>
        <p:spPr>
          <a:xfrm>
            <a:off x="990600" y="4863069"/>
            <a:ext cx="10363200" cy="1569660"/>
          </a:xfrm>
          <a:prstGeom prst="rect">
            <a:avLst/>
          </a:prstGeom>
        </p:spPr>
        <p:txBody>
          <a:bodyPr wrap="square">
            <a:spAutoFit/>
          </a:bodyPr>
          <a:lstStyle/>
          <a:p>
            <a:r>
              <a:rPr lang="en-US" sz="2400" dirty="0"/>
              <a:t>In the services section, configure your Watson IoT Platform instance to add a device type and then a device with an id such as “vehicle”. Don’t forget to take note of your device credentials: (Organization ID, Device Type, Device ID, Authentication Method, Authentication Token).</a:t>
            </a:r>
          </a:p>
        </p:txBody>
      </p:sp>
    </p:spTree>
    <p:extLst>
      <p:ext uri="{BB962C8B-B14F-4D97-AF65-F5344CB8AC3E}">
        <p14:creationId xmlns:p14="http://schemas.microsoft.com/office/powerpoint/2010/main" val="46646333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26841" y="490506"/>
            <a:ext cx="11511750" cy="5928461"/>
          </a:xfrm>
        </p:spPr>
        <p:txBody>
          <a:bodyPr>
            <a:normAutofit fontScale="92500"/>
          </a:bodyPr>
          <a:lstStyle/>
          <a:p>
            <a:pPr marL="0" indent="0">
              <a:buNone/>
            </a:pPr>
            <a:r>
              <a:rPr lang="en-US" dirty="0"/>
              <a:t>The Inject Nodes:</a:t>
            </a:r>
          </a:p>
          <a:p>
            <a:pPr marL="0" indent="0">
              <a:buNone/>
            </a:pPr>
            <a:r>
              <a:rPr lang="en-US" dirty="0"/>
              <a:t>-	The Fuel Consumption inject node emits at the rate of once every 3 seconds, in JSON format, a message payload of the type: { "d" : {"mpg": 27, "status": "acceptable" } } , where 27 represents the current fuel consumption as miles per gallon, and “acceptable” is the fuel consumption status information.</a:t>
            </a:r>
          </a:p>
          <a:p>
            <a:pPr marL="0" indent="0">
              <a:buNone/>
            </a:pPr>
            <a:r>
              <a:rPr lang="en-US" dirty="0"/>
              <a:t>-	The Fuel in Tank inject node emits at the rate of once every 4 seconds, in JSON format, messages of the type: { "d" : {"tank": 80} }, where the value 80 represents the current percentage of the tank that is full. </a:t>
            </a:r>
          </a:p>
          <a:p>
            <a:pPr marL="0" indent="0">
              <a:buNone/>
            </a:pPr>
            <a:r>
              <a:rPr lang="en-US" dirty="0"/>
              <a:t>-	The Engine Temperature inject node emits at the rate of once every 2 seconds, in JSON format, a message payload of the type:  { "d" : {"temperature": 210} }, where 210 represents the current engine temperature in Fahrenheit.  </a:t>
            </a:r>
          </a:p>
          <a:p>
            <a:pPr marL="0" indent="0">
              <a:buNone/>
            </a:pPr>
            <a:r>
              <a:rPr lang="en-US" dirty="0"/>
              <a:t>-	The Moving Speed inject node emits at the rate of once every second, in JSON format, a message payload of the type: { "d" : {"speed": 55} }, where 55 represents the current speed of the vehicle in miles per hour.</a:t>
            </a:r>
          </a:p>
        </p:txBody>
      </p:sp>
      <p:sp>
        <p:nvSpPr>
          <p:cNvPr id="4" name="Footer Placeholder 3"/>
          <p:cNvSpPr>
            <a:spLocks noGrp="1"/>
          </p:cNvSpPr>
          <p:nvPr>
            <p:ph type="ftr" sz="quarter" idx="11"/>
          </p:nvPr>
        </p:nvSpPr>
        <p:spPr/>
        <p:txBody>
          <a:bodyPr/>
          <a:lstStyle/>
          <a:p>
            <a:r>
              <a:rPr lang="en-US"/>
              <a:t>Dr. Leon Jololian</a:t>
            </a:r>
          </a:p>
        </p:txBody>
      </p:sp>
      <p:sp>
        <p:nvSpPr>
          <p:cNvPr id="5" name="Slide Number Placeholder 4"/>
          <p:cNvSpPr>
            <a:spLocks noGrp="1"/>
          </p:cNvSpPr>
          <p:nvPr>
            <p:ph type="sldNum" sz="quarter" idx="12"/>
          </p:nvPr>
        </p:nvSpPr>
        <p:spPr/>
        <p:txBody>
          <a:bodyPr/>
          <a:lstStyle/>
          <a:p>
            <a:fld id="{6987127E-82FD-45ED-B599-AB11C8E5EF01}" type="slidenum">
              <a:rPr lang="en-US" smtClean="0"/>
              <a:t>94</a:t>
            </a:fld>
            <a:endParaRPr lang="en-US"/>
          </a:p>
        </p:txBody>
      </p:sp>
    </p:spTree>
    <p:extLst>
      <p:ext uri="{BB962C8B-B14F-4D97-AF65-F5344CB8AC3E}">
        <p14:creationId xmlns:p14="http://schemas.microsoft.com/office/powerpoint/2010/main" val="84176094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72339" y="402974"/>
            <a:ext cx="11517807" cy="6106827"/>
          </a:xfrm>
        </p:spPr>
        <p:txBody>
          <a:bodyPr>
            <a:normAutofit fontScale="85000" lnSpcReduction="20000"/>
          </a:bodyPr>
          <a:lstStyle/>
          <a:p>
            <a:pPr marL="0" indent="0">
              <a:buNone/>
            </a:pPr>
            <a:r>
              <a:rPr lang="en-US" dirty="0"/>
              <a:t>The Function nodes:</a:t>
            </a:r>
          </a:p>
          <a:p>
            <a:pPr marL="0" indent="0">
              <a:spcAft>
                <a:spcPts val="1200"/>
              </a:spcAft>
              <a:buNone/>
            </a:pPr>
            <a:r>
              <a:rPr lang="en-US" dirty="0"/>
              <a:t>- The Fuel Consumption Data function node modifies and returns the message it receives by setting a value for message.payload.d.mpg, message.payload.d.status, and adding a new field msg.payload.d.counter. The counter field is maintained by the function as a static variable, starting with a zero value and increments by 1 on each function invocation (i.e. using context.set(‘counter’, value) and context.get(‘counter’, value)).  The value assigned to message.payload.d.mpg should be set so that it stays around 25 with a random variation of -5 to +5; once every 15 seconds the value should be set to 18. The value of message.payload.d.status should be set to “low” whenever the value of mpg goes below 20. </a:t>
            </a:r>
          </a:p>
          <a:p>
            <a:pPr marL="0" indent="0">
              <a:spcAft>
                <a:spcPts val="1200"/>
              </a:spcAft>
              <a:buNone/>
            </a:pPr>
            <a:r>
              <a:rPr lang="en-US" dirty="0"/>
              <a:t>- The Fuel in Tank function node modifies and returns the message it receives by setting a value for message.payload.d.tank and adding a new field msg.payload.d.counter. The value of counter in the same way as described above. The value of tank should decrease at the rate of 1 every 20 seconds.</a:t>
            </a:r>
          </a:p>
          <a:p>
            <a:pPr marL="0" indent="0">
              <a:spcAft>
                <a:spcPts val="1200"/>
              </a:spcAft>
              <a:buNone/>
            </a:pPr>
            <a:r>
              <a:rPr lang="en-US" dirty="0"/>
              <a:t>- The Engine Temperature Data function node modifies and returns the message it receives by setting a value for message.payload.d.temperature and adding a new field msg.payload.d.counter in the same way as described above. The value of temperature should be a random number between 195 and 220; once every 20 seconds the value should be set to 230.</a:t>
            </a:r>
          </a:p>
        </p:txBody>
      </p:sp>
      <p:sp>
        <p:nvSpPr>
          <p:cNvPr id="5" name="Slide Number Placeholder 4"/>
          <p:cNvSpPr>
            <a:spLocks noGrp="1"/>
          </p:cNvSpPr>
          <p:nvPr>
            <p:ph type="sldNum" sz="quarter" idx="12"/>
          </p:nvPr>
        </p:nvSpPr>
        <p:spPr/>
        <p:txBody>
          <a:bodyPr/>
          <a:lstStyle/>
          <a:p>
            <a:fld id="{6987127E-82FD-45ED-B599-AB11C8E5EF01}" type="slidenum">
              <a:rPr lang="en-US" smtClean="0"/>
              <a:t>95</a:t>
            </a:fld>
            <a:endParaRPr lang="en-US"/>
          </a:p>
        </p:txBody>
      </p:sp>
    </p:spTree>
    <p:extLst>
      <p:ext uri="{BB962C8B-B14F-4D97-AF65-F5344CB8AC3E}">
        <p14:creationId xmlns:p14="http://schemas.microsoft.com/office/powerpoint/2010/main" val="246534444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520784"/>
            <a:ext cx="10515600" cy="5886072"/>
          </a:xfrm>
        </p:spPr>
        <p:txBody>
          <a:bodyPr>
            <a:normAutofit fontScale="92500" lnSpcReduction="10000"/>
          </a:bodyPr>
          <a:lstStyle/>
          <a:p>
            <a:pPr marL="0" indent="0">
              <a:buNone/>
            </a:pPr>
            <a:r>
              <a:rPr lang="en-US" dirty="0"/>
              <a:t>- The Moving Speed Data function node modifies and returns the message it receives by setting a value for message.payload.d.speed and adding a new field msg.payload.d.counter in the same way as described above. The value of speed should be a random number that increases and decreases gradually from 50 to 75.</a:t>
            </a:r>
          </a:p>
          <a:p>
            <a:pPr marL="0" indent="0">
              <a:buNone/>
            </a:pPr>
            <a:endParaRPr lang="en-US" dirty="0"/>
          </a:p>
          <a:p>
            <a:pPr marL="0" indent="0">
              <a:buNone/>
            </a:pPr>
            <a:r>
              <a:rPr lang="en-US" dirty="0"/>
              <a:t>The Time Stamp function node should simply add the current time to the message it receives as follows msg.payload.d.ts = new Date().</a:t>
            </a:r>
            <a:r>
              <a:rPr lang="en-US" dirty="0" err="1"/>
              <a:t>getTime</a:t>
            </a:r>
            <a:r>
              <a:rPr lang="en-US" dirty="0"/>
              <a:t>();</a:t>
            </a:r>
          </a:p>
          <a:p>
            <a:pPr marL="0" indent="0">
              <a:buNone/>
            </a:pPr>
            <a:r>
              <a:rPr lang="en-US" dirty="0"/>
              <a:t>The Vehicle “ibmiot out” node should be configured to be associated with the device created in the IoT service associated with the app.</a:t>
            </a:r>
          </a:p>
          <a:p>
            <a:pPr marL="0" indent="0">
              <a:buNone/>
            </a:pPr>
            <a:r>
              <a:rPr lang="en-US" dirty="0"/>
              <a:t>The following are examples of the messages returned by the Time Stamp node:</a:t>
            </a:r>
          </a:p>
          <a:p>
            <a:pPr marL="0" indent="0">
              <a:buNone/>
            </a:pPr>
            <a:r>
              <a:rPr lang="en-US" dirty="0"/>
              <a:t> </a:t>
            </a:r>
          </a:p>
          <a:p>
            <a:pPr marL="0" indent="0">
              <a:buNone/>
            </a:pPr>
            <a:r>
              <a:rPr lang="en-US" dirty="0"/>
              <a:t> </a:t>
            </a:r>
          </a:p>
          <a:p>
            <a:pPr marL="0" indent="0">
              <a:buNone/>
            </a:pPr>
            <a:r>
              <a:rPr lang="en-US" dirty="0"/>
              <a:t> </a:t>
            </a:r>
          </a:p>
          <a:p>
            <a:pPr marL="0" indent="0">
              <a:buNone/>
            </a:pPr>
            <a:endParaRPr lang="en-US" dirty="0"/>
          </a:p>
        </p:txBody>
      </p:sp>
      <p:sp>
        <p:nvSpPr>
          <p:cNvPr id="4" name="Footer Placeholder 3"/>
          <p:cNvSpPr>
            <a:spLocks noGrp="1"/>
          </p:cNvSpPr>
          <p:nvPr>
            <p:ph type="ftr" sz="quarter" idx="11"/>
          </p:nvPr>
        </p:nvSpPr>
        <p:spPr/>
        <p:txBody>
          <a:bodyPr/>
          <a:lstStyle/>
          <a:p>
            <a:r>
              <a:rPr lang="en-US"/>
              <a:t>Dr. Leon Jololian</a:t>
            </a:r>
          </a:p>
        </p:txBody>
      </p:sp>
      <p:sp>
        <p:nvSpPr>
          <p:cNvPr id="5" name="Slide Number Placeholder 4"/>
          <p:cNvSpPr>
            <a:spLocks noGrp="1"/>
          </p:cNvSpPr>
          <p:nvPr>
            <p:ph type="sldNum" sz="quarter" idx="12"/>
          </p:nvPr>
        </p:nvSpPr>
        <p:spPr/>
        <p:txBody>
          <a:bodyPr/>
          <a:lstStyle/>
          <a:p>
            <a:fld id="{6987127E-82FD-45ED-B599-AB11C8E5EF01}" type="slidenum">
              <a:rPr lang="en-US" smtClean="0"/>
              <a:t>96</a:t>
            </a:fld>
            <a:endParaRPr lang="en-US"/>
          </a:p>
        </p:txBody>
      </p:sp>
    </p:spTree>
    <p:extLst>
      <p:ext uri="{BB962C8B-B14F-4D97-AF65-F5344CB8AC3E}">
        <p14:creationId xmlns:p14="http://schemas.microsoft.com/office/powerpoint/2010/main" val="126658210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436209"/>
            <a:ext cx="10515600" cy="6237299"/>
          </a:xfrm>
        </p:spPr>
        <p:txBody>
          <a:bodyPr>
            <a:normAutofit/>
          </a:bodyPr>
          <a:lstStyle/>
          <a:p>
            <a:pPr marL="0" indent="0">
              <a:buNone/>
            </a:pPr>
            <a:r>
              <a:rPr lang="en-US" dirty="0"/>
              <a:t>Add the following as a second flow to your app:</a:t>
            </a:r>
          </a:p>
          <a:p>
            <a:pPr marL="0" indent="0">
              <a:buNone/>
            </a:pPr>
            <a:endParaRPr lang="en-US" dirty="0"/>
          </a:p>
          <a:p>
            <a:pPr marL="0" indent="0">
              <a:buNone/>
            </a:pPr>
            <a:endParaRPr lang="en-US" dirty="0"/>
          </a:p>
          <a:p>
            <a:pPr marL="0" indent="0">
              <a:spcBef>
                <a:spcPts val="1800"/>
              </a:spcBef>
              <a:buNone/>
            </a:pPr>
            <a:r>
              <a:rPr lang="en-US" dirty="0"/>
              <a:t> - Configure the Vehicle “ibmiot in” node so that it is associated with the device created within the app.</a:t>
            </a:r>
          </a:p>
          <a:p>
            <a:pPr marL="0" indent="0">
              <a:buNone/>
            </a:pPr>
            <a:r>
              <a:rPr lang="en-US" dirty="0"/>
              <a:t>- The process message function node will perform two tasks:</a:t>
            </a:r>
          </a:p>
          <a:p>
            <a:pPr marL="0" indent="0">
              <a:buNone/>
            </a:pPr>
            <a:r>
              <a:rPr lang="en-US" dirty="0"/>
              <a:t>1.	It will flatten the message: msg.payload = msg.payload.d;</a:t>
            </a:r>
          </a:p>
          <a:p>
            <a:pPr marL="0" indent="0">
              <a:buNone/>
            </a:pPr>
            <a:r>
              <a:rPr lang="en-US" dirty="0"/>
              <a:t>2.	It will limit the number of messages it returns to some threshold, such as 1000.</a:t>
            </a:r>
          </a:p>
          <a:p>
            <a:pPr marL="0" indent="0">
              <a:buNone/>
            </a:pPr>
            <a:r>
              <a:rPr lang="en-US" dirty="0"/>
              <a:t>Set up a local counter and return a message only if the counter is less than the threshold value.</a:t>
            </a:r>
          </a:p>
          <a:p>
            <a:pPr marL="0" indent="0">
              <a:buNone/>
            </a:pPr>
            <a:r>
              <a:rPr lang="en-US" dirty="0"/>
              <a:t>- Configure the Vehicle DB Cloudant node so that it points to the Cloudant service associated with the app. </a:t>
            </a:r>
          </a:p>
        </p:txBody>
      </p:sp>
      <p:sp>
        <p:nvSpPr>
          <p:cNvPr id="5" name="Slide Number Placeholder 4"/>
          <p:cNvSpPr>
            <a:spLocks noGrp="1"/>
          </p:cNvSpPr>
          <p:nvPr>
            <p:ph type="sldNum" sz="quarter" idx="12"/>
          </p:nvPr>
        </p:nvSpPr>
        <p:spPr/>
        <p:txBody>
          <a:bodyPr/>
          <a:lstStyle/>
          <a:p>
            <a:fld id="{6987127E-82FD-45ED-B599-AB11C8E5EF01}" type="slidenum">
              <a:rPr lang="en-US" smtClean="0"/>
              <a:t>97</a:t>
            </a:fld>
            <a:endParaRPr lang="en-US"/>
          </a:p>
        </p:txBody>
      </p:sp>
      <p:pic>
        <p:nvPicPr>
          <p:cNvPr id="6" name="Picture 5"/>
          <p:cNvPicPr/>
          <p:nvPr/>
        </p:nvPicPr>
        <p:blipFill>
          <a:blip r:embed="rId2"/>
          <a:stretch>
            <a:fillRect/>
          </a:stretch>
        </p:blipFill>
        <p:spPr>
          <a:xfrm>
            <a:off x="1133412" y="1085699"/>
            <a:ext cx="5885062" cy="674482"/>
          </a:xfrm>
          <a:prstGeom prst="rect">
            <a:avLst/>
          </a:prstGeom>
        </p:spPr>
      </p:pic>
    </p:spTree>
    <p:extLst>
      <p:ext uri="{BB962C8B-B14F-4D97-AF65-F5344CB8AC3E}">
        <p14:creationId xmlns:p14="http://schemas.microsoft.com/office/powerpoint/2010/main" val="22977846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20701</TotalTime>
  <Words>12404</Words>
  <Application>Microsoft Office PowerPoint</Application>
  <PresentationFormat>Widescreen</PresentationFormat>
  <Paragraphs>500</Paragraphs>
  <Slides>97</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97</vt:i4>
      </vt:variant>
    </vt:vector>
  </HeadingPairs>
  <TitlesOfParts>
    <vt:vector size="102" baseType="lpstr">
      <vt:lpstr>Arial</vt:lpstr>
      <vt:lpstr>Calibri</vt:lpstr>
      <vt:lpstr>Calibri Light</vt:lpstr>
      <vt:lpstr>Wingdings</vt:lpstr>
      <vt:lpstr>Office Theme</vt:lpstr>
      <vt:lpstr>Node-RED Introduction</vt:lpstr>
      <vt:lpstr>Learning Objectives</vt:lpstr>
      <vt:lpstr>What is Node-RED?</vt:lpstr>
      <vt:lpstr>Install and Run Node-Red</vt:lpstr>
      <vt:lpstr>Node-Red Remote Access</vt:lpstr>
      <vt:lpstr>PowerPoint Presentation</vt:lpstr>
      <vt:lpstr>Elements of the  User Interface</vt:lpstr>
      <vt:lpstr>Input Nodes</vt:lpstr>
      <vt:lpstr>Output Nodes</vt:lpstr>
      <vt:lpstr>Processing Nodes </vt:lpstr>
      <vt:lpstr>Example #1: Hello, World!</vt:lpstr>
      <vt:lpstr>Example #2: Show Date</vt:lpstr>
      <vt:lpstr>PowerPoint Presentation</vt:lpstr>
      <vt:lpstr>Example #3: Web Server</vt:lpstr>
      <vt:lpstr>PowerPoint Presentation</vt:lpstr>
      <vt:lpstr>PowerPoint Presentation</vt:lpstr>
      <vt:lpstr>Example #4: Weather Alert</vt:lpstr>
      <vt:lpstr>Configuring the openweathermap Node</vt:lpstr>
      <vt:lpstr>Testing the openweathermap node</vt:lpstr>
      <vt:lpstr>PowerPoint Presentation</vt:lpstr>
      <vt:lpstr>Example #5: Using Twitter to control a Raspberry-Pi</vt:lpstr>
      <vt:lpstr>PowerPoint Presentation</vt:lpstr>
      <vt:lpstr>Example #6: Using Node-RED to send alerts when falling behind on exercise schedule</vt:lpstr>
      <vt:lpstr>The Weather Now node </vt:lpstr>
      <vt:lpstr>The First Switch and Fitbit Nodes</vt:lpstr>
      <vt:lpstr>The Second Switch Node</vt:lpstr>
      <vt:lpstr>The Function Node (Compose Email)</vt:lpstr>
      <vt:lpstr>Writing Functions</vt:lpstr>
      <vt:lpstr>Function Passing Message “as-is”</vt:lpstr>
      <vt:lpstr>PowerPoint Presentation</vt:lpstr>
      <vt:lpstr>PowerPoint Presentation</vt:lpstr>
      <vt:lpstr>PowerPoint Presentation</vt:lpstr>
      <vt:lpstr>PowerPoint Presentation</vt:lpstr>
      <vt:lpstr>PowerPoint Presentation</vt:lpstr>
      <vt:lpstr>Sending multiple messages in sequence using a function node</vt:lpstr>
      <vt:lpstr>Logging events</vt:lpstr>
      <vt:lpstr>Exception Handling</vt:lpstr>
      <vt:lpstr>Storing Data between Function Invocations</vt:lpstr>
      <vt:lpstr>Storing Data in Flow Context</vt:lpstr>
      <vt:lpstr>Using Global Context</vt:lpstr>
      <vt:lpstr>Saving your Function code in a library</vt:lpstr>
      <vt:lpstr>Creating Sub-Flows</vt:lpstr>
      <vt:lpstr>Example:</vt:lpstr>
      <vt:lpstr>PowerPoint Presentation</vt:lpstr>
      <vt:lpstr>Visualization</vt:lpstr>
      <vt:lpstr>PowerPoint Presentation</vt:lpstr>
      <vt:lpstr>PowerPoint Presentation</vt:lpstr>
      <vt:lpstr>PowerPoint Presentation</vt:lpstr>
      <vt:lpstr>Visualization using “Dashboard”</vt:lpstr>
      <vt:lpstr>PowerPoint Presentation</vt:lpstr>
      <vt:lpstr>  The Dashboard Tab</vt:lpstr>
      <vt:lpstr>PowerPoint Presentation</vt:lpstr>
      <vt:lpstr>PowerPoint Presentation</vt:lpstr>
      <vt:lpstr>Adding a “Chart” to the UI</vt:lpstr>
      <vt:lpstr>Monitoring the “Mood of the Country”</vt:lpstr>
      <vt:lpstr>PowerPoint Presentation</vt:lpstr>
      <vt:lpstr>The Layout</vt:lpstr>
      <vt:lpstr>PowerPoint Presentation</vt:lpstr>
      <vt:lpstr>PowerPoint Presentation</vt:lpstr>
      <vt:lpstr>Exporting the Code</vt:lpstr>
      <vt:lpstr>MQTT Node</vt:lpstr>
      <vt:lpstr>MQTT Input Node Subscriber </vt:lpstr>
      <vt:lpstr>JSON Node </vt:lpstr>
      <vt:lpstr>PowerPoint Presentation</vt:lpstr>
      <vt:lpstr>MQTT Output Node (Publisher)</vt:lpstr>
      <vt:lpstr>Sensors:</vt:lpstr>
      <vt:lpstr>Control Center:</vt:lpstr>
      <vt:lpstr>PowerPoint Presentation</vt:lpstr>
      <vt:lpstr>Using a UI switch to control flow</vt:lpstr>
      <vt:lpstr>Displaying Status in UI</vt:lpstr>
      <vt:lpstr>Using Text-to-Speech</vt:lpstr>
      <vt:lpstr>PowerPoint Presentation</vt:lpstr>
      <vt:lpstr>Showing Notifications</vt:lpstr>
      <vt:lpstr>Using Dropdown Menus</vt:lpstr>
      <vt:lpstr>PowerPoint Presentation</vt:lpstr>
      <vt:lpstr>Using “Switch Node” with a JSON object</vt:lpstr>
      <vt:lpstr>Using “Change Node” to Change the payload</vt:lpstr>
      <vt:lpstr>Using “rbe Node” (report by exception)</vt:lpstr>
      <vt:lpstr>Using “range Node” to Scale the input </vt:lpstr>
      <vt:lpstr>Using “mqtt output Node” to test the flow</vt:lpstr>
      <vt:lpstr>Web Sockets </vt:lpstr>
      <vt:lpstr>PowerPoint Presentation</vt:lpstr>
      <vt:lpstr>The Exec Node</vt:lpstr>
      <vt:lpstr>The File in Node</vt:lpstr>
      <vt:lpstr>The File out Node</vt:lpstr>
      <vt:lpstr>PowerPoint Presentation</vt:lpstr>
      <vt:lpstr>Adding a Time Stamp to the Payload</vt:lpstr>
      <vt:lpstr>Configuring Through the Web</vt:lpstr>
      <vt:lpstr>PowerPoint Presentation</vt:lpstr>
      <vt:lpstr>Using text Input</vt:lpstr>
      <vt:lpstr>PowerPoint Presentation</vt:lpstr>
      <vt:lpstr>Exercise</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Node-RED</dc:title>
  <dc:creator>Leon Jololian</dc:creator>
  <cp:lastModifiedBy>Jololian, Leon</cp:lastModifiedBy>
  <cp:revision>217</cp:revision>
  <dcterms:created xsi:type="dcterms:W3CDTF">2016-12-11T20:00:40Z</dcterms:created>
  <dcterms:modified xsi:type="dcterms:W3CDTF">2018-04-10T21:57:29Z</dcterms:modified>
</cp:coreProperties>
</file>